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y="6858000" cx="12192000"/>
  <p:notesSz cx="6858000" cy="9144000"/>
  <p:embeddedFontLst>
    <p:embeddedFont>
      <p:font typeface="Libre Franklin"/>
      <p:regular r:id="rId90"/>
      <p:bold r:id="rId91"/>
      <p:italic r:id="rId92"/>
      <p:boldItalic r:id="rId93"/>
    </p:embeddedFont>
    <p:embeddedFont>
      <p:font typeface="Oswald"/>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Oswald-bold.fntdata"/><Relationship Id="rId50" Type="http://schemas.openxmlformats.org/officeDocument/2006/relationships/slide" Target="slides/slide46.xml"/><Relationship Id="rId94" Type="http://schemas.openxmlformats.org/officeDocument/2006/relationships/font" Target="fonts/Oswald-regular.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LibreFranklin-bold.fntdata"/><Relationship Id="rId90" Type="http://schemas.openxmlformats.org/officeDocument/2006/relationships/font" Target="fonts/LibreFranklin-regular.fntdata"/><Relationship Id="rId93" Type="http://schemas.openxmlformats.org/officeDocument/2006/relationships/font" Target="fonts/LibreFranklin-boldItalic.fntdata"/><Relationship Id="rId92" Type="http://schemas.openxmlformats.org/officeDocument/2006/relationships/font" Target="fonts/LibreFranklin-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22937ce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322937cef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4c5d892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a4c5d892d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a4c5d892d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2a4c5d892d6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a4c5d892d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2a4c5d892d6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4c5d892d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2a4c5d892d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2880c65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22880c656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a4c5d892d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a4c5d892d6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a4c5d892d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2a4c5d892d6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a4c5d892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2a4c5d892d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a4c5d892d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2a4c5d892d6_3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a4c5d892d6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g2a4c5d892d6_3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a4c5d892d6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2a4c5d892d6_3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a4c5d892d6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g2a4c5d892d6_3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a4c5d892d6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g2a4c5d892d6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a4c5d892d6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g2a4c5d892d6_3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a4c5d892d6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g2a4c5d892d6_3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a4c5d892d6_3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g2a4c5d892d6_3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a4c5d892d6_3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2a4c5d892d6_3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a4c5d892d6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g2a4c5d892d6_3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a4c5d892d6_3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g2a4c5d892d6_3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2a4c5d892d6_3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g2a4c5d892d6_3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a4c5d892d6_3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2a4c5d892d6_3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2a4c5d892d6_3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g2a4c5d892d6_3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a4c5d892d6_3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g2a4c5d892d6_3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a4c5d892d6_3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g2a4c5d892d6_3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a4c5d892d6_3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g2a4c5d892d6_3_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a4c5d892d6_3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g2a4c5d892d6_3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a4c5d892d6_3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2a4c5d892d6_3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a4c5d892d6_3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g2a4c5d892d6_3_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322880c656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g322880c6568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22880c6568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g322880c6568_3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576072" y="1124712"/>
            <a:ext cx="11036808" cy="3172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venir"/>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576072" y="4727448"/>
            <a:ext cx="11036808" cy="1481328"/>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576072"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86968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17" name="Google Shape;17;p2"/>
          <p:cNvSpPr/>
          <p:nvPr/>
        </p:nvSpPr>
        <p:spPr>
          <a:xfrm rot="5400000">
            <a:off x="857544" y="346791"/>
            <a:ext cx="146304" cy="70408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rot="10800000">
            <a:off x="578652" y="4501201"/>
            <a:ext cx="11034696" cy="18288"/>
          </a:xfrm>
          <a:prstGeom prst="rect">
            <a:avLst/>
          </a:pr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66928" y="0"/>
            <a:ext cx="11155680" cy="20116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98834" y="787352"/>
            <a:ext cx="128016" cy="70408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p:nvPr/>
        </p:nvSpPr>
        <p:spPr>
          <a:xfrm>
            <a:off x="558210" y="4981421"/>
            <a:ext cx="11134956" cy="82296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98834" y="5118581"/>
            <a:ext cx="146304" cy="5486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557784" y="640080"/>
            <a:ext cx="10890504" cy="411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600"/>
              <a:buFont typeface="Avenir"/>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41248" y="5102352"/>
            <a:ext cx="10607040" cy="585216"/>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566928" y="0"/>
            <a:ext cx="11155680" cy="20116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98834" y="787352"/>
            <a:ext cx="128016" cy="70408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
          <p:cNvSpPr txBox="1"/>
          <p:nvPr>
            <p:ph idx="1" type="body"/>
          </p:nvPr>
        </p:nvSpPr>
        <p:spPr>
          <a:xfrm>
            <a:off x="1115568"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
          <p:cNvSpPr txBox="1"/>
          <p:nvPr>
            <p:ph idx="2" type="body"/>
          </p:nvPr>
        </p:nvSpPr>
        <p:spPr>
          <a:xfrm>
            <a:off x="6345936"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566928" y="0"/>
            <a:ext cx="11155680" cy="20116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498834" y="787352"/>
            <a:ext cx="128016" cy="70408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115568"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
          <p:cNvSpPr txBox="1"/>
          <p:nvPr>
            <p:ph idx="2" type="body"/>
          </p:nvPr>
        </p:nvSpPr>
        <p:spPr>
          <a:xfrm>
            <a:off x="1115568" y="3203688"/>
            <a:ext cx="4937760" cy="2968512"/>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
          <p:cNvSpPr txBox="1"/>
          <p:nvPr>
            <p:ph idx="3" type="body"/>
          </p:nvPr>
        </p:nvSpPr>
        <p:spPr>
          <a:xfrm>
            <a:off x="6345936"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
          <p:cNvSpPr txBox="1"/>
          <p:nvPr>
            <p:ph idx="4" type="body"/>
          </p:nvPr>
        </p:nvSpPr>
        <p:spPr>
          <a:xfrm>
            <a:off x="6345936" y="3203687"/>
            <a:ext cx="4937760" cy="2968511"/>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p:nvPr/>
        </p:nvSpPr>
        <p:spPr>
          <a:xfrm>
            <a:off x="665853" y="1533525"/>
            <a:ext cx="10917063" cy="379095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609084" y="2971798"/>
            <a:ext cx="128016"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1078992" y="1938528"/>
            <a:ext cx="10177272" cy="2990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Avenir"/>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558210" y="1162033"/>
            <a:ext cx="3740740" cy="4643344"/>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98834" y="1618375"/>
            <a:ext cx="146304" cy="82296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965192" y="1709928"/>
            <a:ext cx="6729984" cy="4096512"/>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9"/>
          <p:cNvSpPr txBox="1"/>
          <p:nvPr>
            <p:ph idx="2" type="body"/>
          </p:nvPr>
        </p:nvSpPr>
        <p:spPr>
          <a:xfrm>
            <a:off x="868680" y="3429000"/>
            <a:ext cx="3099816" cy="2066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9"/>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558210" y="1162033"/>
            <a:ext cx="3740740" cy="4643344"/>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498834" y="1618375"/>
            <a:ext cx="146304" cy="82296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4965192" y="1161288"/>
            <a:ext cx="6729984" cy="4645152"/>
          </a:xfrm>
          <a:prstGeom prst="rect">
            <a:avLst/>
          </a:prstGeom>
          <a:noFill/>
          <a:ln>
            <a:noFill/>
          </a:ln>
        </p:spPr>
      </p:sp>
      <p:sp>
        <p:nvSpPr>
          <p:cNvPr id="83" name="Google Shape;83;p10"/>
          <p:cNvSpPr txBox="1"/>
          <p:nvPr>
            <p:ph idx="1" type="body"/>
          </p:nvPr>
        </p:nvSpPr>
        <p:spPr>
          <a:xfrm>
            <a:off x="868680" y="3438144"/>
            <a:ext cx="3099816" cy="20574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10"/>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venir"/>
                <a:ea typeface="Avenir"/>
                <a:cs typeface="Avenir"/>
                <a:sym typeface="Avenir"/>
              </a:defRPr>
            </a:lvl1pPr>
            <a:lvl2pPr indent="0" lvl="1" marL="0" marR="0" rtl="0" algn="r">
              <a:spcBef>
                <a:spcPts val="0"/>
              </a:spcBef>
              <a:buNone/>
              <a:defRPr b="0" i="0" sz="1200" u="none" cap="none" strike="noStrike">
                <a:solidFill>
                  <a:srgbClr val="888888"/>
                </a:solidFill>
                <a:latin typeface="Avenir"/>
                <a:ea typeface="Avenir"/>
                <a:cs typeface="Avenir"/>
                <a:sym typeface="Avenir"/>
              </a:defRPr>
            </a:lvl2pPr>
            <a:lvl3pPr indent="0" lvl="2" marL="0" marR="0" rtl="0" algn="r">
              <a:spcBef>
                <a:spcPts val="0"/>
              </a:spcBef>
              <a:buNone/>
              <a:defRPr b="0" i="0" sz="1200" u="none" cap="none" strike="noStrike">
                <a:solidFill>
                  <a:srgbClr val="888888"/>
                </a:solidFill>
                <a:latin typeface="Avenir"/>
                <a:ea typeface="Avenir"/>
                <a:cs typeface="Avenir"/>
                <a:sym typeface="Avenir"/>
              </a:defRPr>
            </a:lvl3pPr>
            <a:lvl4pPr indent="0" lvl="3" marL="0" marR="0" rtl="0" algn="r">
              <a:spcBef>
                <a:spcPts val="0"/>
              </a:spcBef>
              <a:buNone/>
              <a:defRPr b="0" i="0" sz="1200" u="none" cap="none" strike="noStrike">
                <a:solidFill>
                  <a:srgbClr val="888888"/>
                </a:solidFill>
                <a:latin typeface="Avenir"/>
                <a:ea typeface="Avenir"/>
                <a:cs typeface="Avenir"/>
                <a:sym typeface="Avenir"/>
              </a:defRPr>
            </a:lvl4pPr>
            <a:lvl5pPr indent="0" lvl="4" marL="0" marR="0" rtl="0" algn="r">
              <a:spcBef>
                <a:spcPts val="0"/>
              </a:spcBef>
              <a:buNone/>
              <a:defRPr b="0" i="0" sz="1200" u="none" cap="none" strike="noStrike">
                <a:solidFill>
                  <a:srgbClr val="888888"/>
                </a:solidFill>
                <a:latin typeface="Avenir"/>
                <a:ea typeface="Avenir"/>
                <a:cs typeface="Avenir"/>
                <a:sym typeface="Avenir"/>
              </a:defRPr>
            </a:lvl5pPr>
            <a:lvl6pPr indent="0" lvl="5" marL="0" marR="0" rtl="0" algn="r">
              <a:spcBef>
                <a:spcPts val="0"/>
              </a:spcBef>
              <a:buNone/>
              <a:defRPr b="0" i="0" sz="1200" u="none" cap="none" strike="noStrike">
                <a:solidFill>
                  <a:srgbClr val="888888"/>
                </a:solidFill>
                <a:latin typeface="Avenir"/>
                <a:ea typeface="Avenir"/>
                <a:cs typeface="Avenir"/>
                <a:sym typeface="Avenir"/>
              </a:defRPr>
            </a:lvl6pPr>
            <a:lvl7pPr indent="0" lvl="6" marL="0" marR="0" rtl="0" algn="r">
              <a:spcBef>
                <a:spcPts val="0"/>
              </a:spcBef>
              <a:buNone/>
              <a:defRPr b="0" i="0" sz="1200" u="none" cap="none" strike="noStrike">
                <a:solidFill>
                  <a:srgbClr val="888888"/>
                </a:solidFill>
                <a:latin typeface="Avenir"/>
                <a:ea typeface="Avenir"/>
                <a:cs typeface="Avenir"/>
                <a:sym typeface="Avenir"/>
              </a:defRPr>
            </a:lvl7pPr>
            <a:lvl8pPr indent="0" lvl="7" marL="0" marR="0" rtl="0" algn="r">
              <a:spcBef>
                <a:spcPts val="0"/>
              </a:spcBef>
              <a:buNone/>
              <a:defRPr b="0" i="0" sz="1200" u="none" cap="none" strike="noStrike">
                <a:solidFill>
                  <a:srgbClr val="888888"/>
                </a:solidFill>
                <a:latin typeface="Avenir"/>
                <a:ea typeface="Avenir"/>
                <a:cs typeface="Avenir"/>
                <a:sym typeface="Avenir"/>
              </a:defRPr>
            </a:lvl8pPr>
            <a:lvl9pPr indent="0" lvl="8" marL="0" marR="0" rtl="0" algn="r">
              <a:spcBef>
                <a:spcPts val="0"/>
              </a:spcBef>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6.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9.png"/><Relationship Id="rId7"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4.png"/><Relationship Id="rId7"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40.png"/><Relationship Id="rId7"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3.png"/><Relationship Id="rId7"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0.png"/><Relationship Id="rId7"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81.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9.png"/><Relationship Id="rId7"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46.jpg"/><Relationship Id="rId7"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41.png"/><Relationship Id="rId7"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6.png"/><Relationship Id="rId7"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1.png"/><Relationship Id="rId7"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0.png"/><Relationship Id="rId7"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57.png"/><Relationship Id="rId5" Type="http://schemas.openxmlformats.org/officeDocument/2006/relationships/image" Target="../media/image3.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4.png"/><Relationship Id="rId7" Type="http://schemas.openxmlformats.org/officeDocument/2006/relationships/image" Target="../media/image68.png"/><Relationship Id="rId8"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6.png"/><Relationship Id="rId7" Type="http://schemas.openxmlformats.org/officeDocument/2006/relationships/image" Target="../media/image73.png"/><Relationship Id="rId8"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9.png"/><Relationship Id="rId7" Type="http://schemas.openxmlformats.org/officeDocument/2006/relationships/image" Target="../media/image75.png"/><Relationship Id="rId8"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7.png"/><Relationship Id="rId7" Type="http://schemas.openxmlformats.org/officeDocument/2006/relationships/image" Target="../media/image89.png"/><Relationship Id="rId8"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2.png"/><Relationship Id="rId7" Type="http://schemas.openxmlformats.org/officeDocument/2006/relationships/image" Target="../media/image84.png"/><Relationship Id="rId8"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85.png"/><Relationship Id="rId7" Type="http://schemas.openxmlformats.org/officeDocument/2006/relationships/image" Target="../media/image76.png"/><Relationship Id="rId8"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8.png"/><Relationship Id="rId7" Type="http://schemas.openxmlformats.org/officeDocument/2006/relationships/image" Target="../media/image96.png"/><Relationship Id="rId8"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87.png"/><Relationship Id="rId7" Type="http://schemas.openxmlformats.org/officeDocument/2006/relationships/image" Target="../media/image105.png"/><Relationship Id="rId8"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5.png"/><Relationship Id="rId7" Type="http://schemas.openxmlformats.org/officeDocument/2006/relationships/image" Target="../media/image90.png"/><Relationship Id="rId8"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1.png"/><Relationship Id="rId7" Type="http://schemas.openxmlformats.org/officeDocument/2006/relationships/image" Target="../media/image106.png"/><Relationship Id="rId8"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4.png"/><Relationship Id="rId7" Type="http://schemas.openxmlformats.org/officeDocument/2006/relationships/image" Target="../media/image100.png"/><Relationship Id="rId8"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1.png"/><Relationship Id="rId7" Type="http://schemas.openxmlformats.org/officeDocument/2006/relationships/image" Target="../media/image97.png"/><Relationship Id="rId8"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0.png"/><Relationship Id="rId7" Type="http://schemas.openxmlformats.org/officeDocument/2006/relationships/image" Target="../media/image109.png"/><Relationship Id="rId8"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5.png"/><Relationship Id="rId7" Type="http://schemas.openxmlformats.org/officeDocument/2006/relationships/image" Target="../media/image112.png"/><Relationship Id="rId8"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4.png"/><Relationship Id="rId7" Type="http://schemas.openxmlformats.org/officeDocument/2006/relationships/image" Target="../media/image117.png"/><Relationship Id="rId8"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8.png"/><Relationship Id="rId7" Type="http://schemas.openxmlformats.org/officeDocument/2006/relationships/image" Target="../media/image116.png"/><Relationship Id="rId8"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8.png"/><Relationship Id="rId7" Type="http://schemas.openxmlformats.org/officeDocument/2006/relationships/image" Target="../media/image127.png"/><Relationship Id="rId8"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6.png"/><Relationship Id="rId7" Type="http://schemas.openxmlformats.org/officeDocument/2006/relationships/image" Target="../media/image129.png"/><Relationship Id="rId8" Type="http://schemas.openxmlformats.org/officeDocument/2006/relationships/image" Target="../media/image1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2.png"/><Relationship Id="rId7" Type="http://schemas.openxmlformats.org/officeDocument/2006/relationships/image" Target="../media/image131.png"/><Relationship Id="rId8" Type="http://schemas.openxmlformats.org/officeDocument/2006/relationships/image" Target="../media/image1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4.png"/><Relationship Id="rId7" Type="http://schemas.openxmlformats.org/officeDocument/2006/relationships/image" Target="../media/image140.png"/><Relationship Id="rId8" Type="http://schemas.openxmlformats.org/officeDocument/2006/relationships/image" Target="../media/image1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8.png"/><Relationship Id="rId7" Type="http://schemas.openxmlformats.org/officeDocument/2006/relationships/image" Target="../media/image137.png"/><Relationship Id="rId8" Type="http://schemas.openxmlformats.org/officeDocument/2006/relationships/image" Target="../media/image1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6.png"/><Relationship Id="rId7" Type="http://schemas.openxmlformats.org/officeDocument/2006/relationships/image" Target="../media/image151.png"/><Relationship Id="rId8" Type="http://schemas.openxmlformats.org/officeDocument/2006/relationships/image" Target="../media/image1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5.png"/><Relationship Id="rId7" Type="http://schemas.openxmlformats.org/officeDocument/2006/relationships/image" Target="../media/image156.png"/><Relationship Id="rId8" Type="http://schemas.openxmlformats.org/officeDocument/2006/relationships/image" Target="../media/image1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4.png"/><Relationship Id="rId7" Type="http://schemas.openxmlformats.org/officeDocument/2006/relationships/image" Target="../media/image148.png"/><Relationship Id="rId8" Type="http://schemas.openxmlformats.org/officeDocument/2006/relationships/image" Target="../media/image1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3.png"/><Relationship Id="rId7" Type="http://schemas.openxmlformats.org/officeDocument/2006/relationships/image" Target="../media/image152.png"/><Relationship Id="rId8" Type="http://schemas.openxmlformats.org/officeDocument/2006/relationships/image" Target="../media/image1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8.png"/><Relationship Id="rId7" Type="http://schemas.openxmlformats.org/officeDocument/2006/relationships/image" Target="../media/image161.png"/><Relationship Id="rId8" Type="http://schemas.openxmlformats.org/officeDocument/2006/relationships/image" Target="../media/image1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9.png"/><Relationship Id="rId7" Type="http://schemas.openxmlformats.org/officeDocument/2006/relationships/image" Target="../media/image162.png"/><Relationship Id="rId8" Type="http://schemas.openxmlformats.org/officeDocument/2006/relationships/image" Target="../media/image1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70.png"/><Relationship Id="rId7" Type="http://schemas.openxmlformats.org/officeDocument/2006/relationships/image" Target="../media/image173.png"/><Relationship Id="rId8" Type="http://schemas.openxmlformats.org/officeDocument/2006/relationships/image" Target="../media/image1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72.png"/><Relationship Id="rId7" Type="http://schemas.openxmlformats.org/officeDocument/2006/relationships/image" Target="../media/image171.png"/><Relationship Id="rId8" Type="http://schemas.openxmlformats.org/officeDocument/2006/relationships/image" Target="../media/image1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69.png"/><Relationship Id="rId7" Type="http://schemas.openxmlformats.org/officeDocument/2006/relationships/image" Target="../media/image168.png"/><Relationship Id="rId8" Type="http://schemas.openxmlformats.org/officeDocument/2006/relationships/image" Target="../media/image1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77.png"/><Relationship Id="rId7" Type="http://schemas.openxmlformats.org/officeDocument/2006/relationships/image" Target="../media/image175.png"/><Relationship Id="rId8" Type="http://schemas.openxmlformats.org/officeDocument/2006/relationships/image" Target="../media/image1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78.png"/><Relationship Id="rId7" Type="http://schemas.openxmlformats.org/officeDocument/2006/relationships/image" Target="../media/image180.png"/><Relationship Id="rId8" Type="http://schemas.openxmlformats.org/officeDocument/2006/relationships/image" Target="../media/image1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pic>
        <p:nvPicPr>
          <p:cNvPr descr="Para ve pasaport" id="103" name="Google Shape;103;p13"/>
          <p:cNvPicPr preferRelativeResize="0"/>
          <p:nvPr/>
        </p:nvPicPr>
        <p:blipFill rotWithShape="1">
          <a:blip r:embed="rId3">
            <a:alphaModFix/>
          </a:blip>
          <a:srcRect b="-1" l="5334" r="-1" t="0"/>
          <a:stretch/>
        </p:blipFill>
        <p:spPr>
          <a:xfrm>
            <a:off x="7" y="1"/>
            <a:ext cx="12191977" cy="6857999"/>
          </a:xfrm>
          <a:prstGeom prst="rect">
            <a:avLst/>
          </a:prstGeom>
          <a:noFill/>
          <a:ln>
            <a:noFill/>
          </a:ln>
        </p:spPr>
      </p:pic>
      <p:sp>
        <p:nvSpPr>
          <p:cNvPr id="104" name="Google Shape;104;p13"/>
          <p:cNvSpPr txBox="1"/>
          <p:nvPr>
            <p:ph type="ctrTitle"/>
          </p:nvPr>
        </p:nvSpPr>
        <p:spPr>
          <a:xfrm>
            <a:off x="4182591" y="935441"/>
            <a:ext cx="3995400" cy="1239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b="1" i="0" lang="tr-TR" sz="3200" cap="none"/>
              <a:t>Loan Approval Classification</a:t>
            </a:r>
            <a:endParaRPr/>
          </a:p>
        </p:txBody>
      </p:sp>
      <p:sp>
        <p:nvSpPr>
          <p:cNvPr id="105" name="Google Shape;105;p13"/>
          <p:cNvSpPr txBox="1"/>
          <p:nvPr>
            <p:ph idx="1" type="subTitle"/>
          </p:nvPr>
        </p:nvSpPr>
        <p:spPr>
          <a:xfrm>
            <a:off x="4041891" y="2278270"/>
            <a:ext cx="3950700" cy="24690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None/>
            </a:pPr>
            <a:r>
              <a:rPr lang="tr-TR"/>
              <a:t>Erkut Dönmez</a:t>
            </a:r>
            <a:endParaRPr/>
          </a:p>
          <a:p>
            <a:pPr indent="0" lvl="0" marL="0" rtl="0" algn="l">
              <a:lnSpc>
                <a:spcPct val="110000"/>
              </a:lnSpc>
              <a:spcBef>
                <a:spcPts val="1000"/>
              </a:spcBef>
              <a:spcAft>
                <a:spcPts val="0"/>
              </a:spcAft>
              <a:buClr>
                <a:schemeClr val="dk1"/>
              </a:buClr>
              <a:buSzPts val="2800"/>
              <a:buNone/>
            </a:pPr>
            <a:r>
              <a:rPr lang="tr-TR"/>
              <a:t>Ardacan Özener</a:t>
            </a:r>
            <a:endParaRPr/>
          </a:p>
          <a:p>
            <a:pPr indent="0" lvl="0" marL="0" rtl="0" algn="l">
              <a:lnSpc>
                <a:spcPct val="110000"/>
              </a:lnSpc>
              <a:spcBef>
                <a:spcPts val="1000"/>
              </a:spcBef>
              <a:spcAft>
                <a:spcPts val="0"/>
              </a:spcAft>
              <a:buClr>
                <a:schemeClr val="dk1"/>
              </a:buClr>
              <a:buSzPts val="2800"/>
              <a:buNone/>
            </a:pPr>
            <a:r>
              <a:rPr lang="tr-TR"/>
              <a:t>Gülsüm Ece Günay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2826204" y="299133"/>
            <a:ext cx="6508749" cy="7840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tr-TR"/>
              <a:t>Handling Class Imbalance Problem cont'd</a:t>
            </a:r>
            <a:endParaRPr/>
          </a:p>
        </p:txBody>
      </p:sp>
      <p:pic>
        <p:nvPicPr>
          <p:cNvPr descr="nakit, para, para taşıma, para birimi içeren bir resim&#10;&#10;Açıklama otomatik olarak oluşturuldu" id="314" name="Google Shape;314;p22"/>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315" name="Google Shape;315;p22"/>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316" name="Google Shape;316;p2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317" name="Google Shape;317;p22"/>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318" name="Google Shape;318;p22"/>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319" name="Google Shape;319;p2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320" name="Google Shape;320;p22"/>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321" name="Google Shape;321;p2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322" name="Google Shape;322;p2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323" name="Google Shape;323;p2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324" name="Google Shape;324;p2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325" name="Google Shape;325;p2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326" name="Google Shape;326;p2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327" name="Google Shape;327;p2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328" name="Google Shape;328;p2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329" name="Google Shape;329;p2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330" name="Google Shape;330;p22"/>
          <p:cNvSpPr txBox="1"/>
          <p:nvPr/>
        </p:nvSpPr>
        <p:spPr>
          <a:xfrm>
            <a:off x="4193475" y="1508331"/>
            <a:ext cx="7417952"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342900" lvl="0" marL="342900" marR="0" rtl="0" algn="l">
              <a:spcBef>
                <a:spcPts val="0"/>
              </a:spcBef>
              <a:spcAft>
                <a:spcPts val="0"/>
              </a:spcAft>
              <a:buClr>
                <a:schemeClr val="dk1"/>
              </a:buClr>
              <a:buSzPts val="1600"/>
              <a:buFont typeface="Avenir"/>
              <a:buAutoNum type="arabicPeriod"/>
            </a:pPr>
            <a:r>
              <a:rPr b="1" lang="tr-TR" sz="1600">
                <a:solidFill>
                  <a:schemeClr val="dk1"/>
                </a:solidFill>
                <a:latin typeface="Avenir"/>
                <a:ea typeface="Avenir"/>
                <a:cs typeface="Avenir"/>
                <a:sym typeface="Avenir"/>
              </a:rPr>
              <a:t>ADASYN (Adaptive Synthetic Sampling)</a:t>
            </a:r>
            <a:endParaRPr/>
          </a:p>
          <a:p>
            <a:pPr indent="-241300" lvl="0" marL="342900" marR="0" rtl="0" algn="l">
              <a:spcBef>
                <a:spcPts val="0"/>
              </a:spcBef>
              <a:spcAft>
                <a:spcPts val="0"/>
              </a:spcAft>
              <a:buClr>
                <a:schemeClr val="dk1"/>
              </a:buClr>
              <a:buSzPts val="1600"/>
              <a:buFont typeface="Avenir"/>
              <a:buNone/>
            </a:pPr>
            <a:r>
              <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ADASYN (Adaptive Synthetic Sampling) is an oversampling technique used to address class imbalance in machine learning. It generates synthetic samples for the minority class by focusing more on the minority instances that are harder to classify, based on their proximity to the majority class. This helps improve model performance by providing more representative data for the underrepresented class.</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3"/>
          <p:cNvSpPr txBox="1"/>
          <p:nvPr>
            <p:ph type="title"/>
          </p:nvPr>
        </p:nvSpPr>
        <p:spPr>
          <a:xfrm>
            <a:off x="2826204" y="299133"/>
            <a:ext cx="6508749" cy="7840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tr-TR"/>
              <a:t>Handling Class Imbalance Problem cont'd</a:t>
            </a:r>
            <a:endParaRPr/>
          </a:p>
        </p:txBody>
      </p:sp>
      <p:pic>
        <p:nvPicPr>
          <p:cNvPr descr="nakit, para, para taşıma, para birimi içeren bir resim&#10;&#10;Açıklama otomatik olarak oluşturuldu" id="336" name="Google Shape;336;p23"/>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337" name="Google Shape;337;p2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338" name="Google Shape;338;p2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339" name="Google Shape;339;p2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340" name="Google Shape;340;p2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341" name="Google Shape;341;p2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342" name="Google Shape;342;p2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343" name="Google Shape;343;p2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344" name="Google Shape;344;p2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345" name="Google Shape;345;p2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346" name="Google Shape;346;p2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347" name="Google Shape;347;p2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348" name="Google Shape;348;p2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349" name="Google Shape;349;p2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350" name="Google Shape;350;p2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351" name="Google Shape;351;p2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352" name="Google Shape;352;p23"/>
          <p:cNvSpPr txBox="1"/>
          <p:nvPr/>
        </p:nvSpPr>
        <p:spPr>
          <a:xfrm>
            <a:off x="4193475" y="1508331"/>
            <a:ext cx="7417952"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venir"/>
                <a:ea typeface="Avenir"/>
                <a:cs typeface="Avenir"/>
                <a:sym typeface="Avenir"/>
              </a:rPr>
              <a:t>2. SMOTE (Synthetic Minority Oversampling Technique)</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This technique works by generating synthetic samples for the minority class by interpolating between existing minority class instances, effectively balancing the dataset. This helps improve model performance by providing more representative data for the minority class.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pic>
        <p:nvPicPr>
          <p:cNvPr descr="A diagram of a diagram of a group of black squares and red dots&#10;&#10;Description automatically generated" id="353" name="Google Shape;353;p23"/>
          <p:cNvPicPr preferRelativeResize="0"/>
          <p:nvPr/>
        </p:nvPicPr>
        <p:blipFill rotWithShape="1">
          <a:blip r:embed="rId6">
            <a:alphaModFix/>
          </a:blip>
          <a:srcRect b="0" l="0" r="0" t="0"/>
          <a:stretch/>
        </p:blipFill>
        <p:spPr>
          <a:xfrm>
            <a:off x="4933950" y="3621623"/>
            <a:ext cx="2743200" cy="31390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2826204" y="299133"/>
            <a:ext cx="6508749" cy="7840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tr-TR"/>
              <a:t>Handling Class Imbalance Problem cont'd</a:t>
            </a:r>
            <a:endParaRPr/>
          </a:p>
        </p:txBody>
      </p:sp>
      <p:pic>
        <p:nvPicPr>
          <p:cNvPr descr="nakit, para, para taşıma, para birimi içeren bir resim&#10;&#10;Açıklama otomatik olarak oluşturuldu" id="359" name="Google Shape;359;p24"/>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360" name="Google Shape;360;p2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361" name="Google Shape;361;p2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362" name="Google Shape;362;p2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363" name="Google Shape;363;p2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364" name="Google Shape;364;p2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365" name="Google Shape;365;p2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366" name="Google Shape;366;p2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367" name="Google Shape;367;p2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368" name="Google Shape;368;p2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369" name="Google Shape;369;p2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370" name="Google Shape;370;p2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371" name="Google Shape;371;p2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372" name="Google Shape;372;p2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373" name="Google Shape;373;p2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374" name="Google Shape;374;p2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375" name="Google Shape;375;p24"/>
          <p:cNvSpPr txBox="1"/>
          <p:nvPr/>
        </p:nvSpPr>
        <p:spPr>
          <a:xfrm>
            <a:off x="4193475" y="1508331"/>
            <a:ext cx="7417952"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venir"/>
                <a:ea typeface="Avenir"/>
                <a:cs typeface="Avenir"/>
                <a:sym typeface="Avenir"/>
              </a:rPr>
              <a:t>3. Cluster-based Undersampling</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This technique creates clusters from majority class and takes representetive instances from these clusters. Elbow point was found for this technique to find the optimum number of clusters. In our data it was 10.</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pic>
        <p:nvPicPr>
          <p:cNvPr descr="A graph with a line graph&#10;&#10;Description automatically generated" id="376" name="Google Shape;376;p24"/>
          <p:cNvPicPr preferRelativeResize="0"/>
          <p:nvPr/>
        </p:nvPicPr>
        <p:blipFill rotWithShape="1">
          <a:blip r:embed="rId6">
            <a:alphaModFix/>
          </a:blip>
          <a:srcRect b="0" l="0" r="0" t="0"/>
          <a:stretch/>
        </p:blipFill>
        <p:spPr>
          <a:xfrm>
            <a:off x="4354286" y="2886694"/>
            <a:ext cx="6096000" cy="365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2826204" y="299133"/>
            <a:ext cx="6508749" cy="7840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tr-TR"/>
              <a:t>Handling Class Imbalance Problem cont'd</a:t>
            </a:r>
            <a:endParaRPr/>
          </a:p>
        </p:txBody>
      </p:sp>
      <p:pic>
        <p:nvPicPr>
          <p:cNvPr descr="nakit, para, para taşıma, para birimi içeren bir resim&#10;&#10;Açıklama otomatik olarak oluşturuldu" id="382" name="Google Shape;382;p25"/>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383" name="Google Shape;383;p2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384" name="Google Shape;384;p2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385" name="Google Shape;385;p2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386" name="Google Shape;386;p2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387" name="Google Shape;387;p2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388" name="Google Shape;388;p2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389" name="Google Shape;389;p2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390" name="Google Shape;390;p2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391" name="Google Shape;391;p2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392" name="Google Shape;392;p2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393" name="Google Shape;393;p2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394" name="Google Shape;394;p2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395" name="Google Shape;395;p2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396" name="Google Shape;396;p2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397" name="Google Shape;397;p2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398" name="Google Shape;398;p25"/>
          <p:cNvSpPr txBox="1"/>
          <p:nvPr/>
        </p:nvSpPr>
        <p:spPr>
          <a:xfrm>
            <a:off x="4193475" y="1508331"/>
            <a:ext cx="7418100" cy="280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venir"/>
                <a:ea typeface="Avenir"/>
                <a:cs typeface="Avenir"/>
                <a:sym typeface="Avenir"/>
              </a:rPr>
              <a:t>4. NearMiss Undersampling</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NearMiss-1 selects samples from the majority class that are closest to the minority class samples. In this method, for each sample in the minority class, the nearest majority class samples are chosen to keep the class distribution more balanced, while maintaining the decision </a:t>
            </a:r>
            <a:r>
              <a:rPr lang="tr-TR" sz="1600">
                <a:solidFill>
                  <a:schemeClr val="dk1"/>
                </a:solidFill>
                <a:latin typeface="Avenir"/>
                <a:ea typeface="Avenir"/>
                <a:cs typeface="Avenir"/>
                <a:sym typeface="Avenir"/>
              </a:rPr>
              <a:t>boundary</a:t>
            </a:r>
            <a:r>
              <a:rPr lang="tr-TR" sz="1600">
                <a:solidFill>
                  <a:schemeClr val="dk1"/>
                </a:solidFill>
                <a:latin typeface="Avenir"/>
                <a:ea typeface="Avenir"/>
                <a:cs typeface="Avenir"/>
                <a:sym typeface="Avenir"/>
              </a:rPr>
              <a:t> characteristics.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pic>
        <p:nvPicPr>
          <p:cNvPr descr="Resampling to Properly Handle Imbalanced Datasets in Machine Learning | by  Younes Charfaoui | Heartbeat" id="399" name="Google Shape;399;p25"/>
          <p:cNvPicPr preferRelativeResize="0"/>
          <p:nvPr/>
        </p:nvPicPr>
        <p:blipFill rotWithShape="1">
          <a:blip r:embed="rId6">
            <a:alphaModFix/>
          </a:blip>
          <a:srcRect b="0" l="0" r="0" t="0"/>
          <a:stretch/>
        </p:blipFill>
        <p:spPr>
          <a:xfrm>
            <a:off x="4833257" y="3347032"/>
            <a:ext cx="6127666" cy="25983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6"/>
          <p:cNvSpPr txBox="1"/>
          <p:nvPr>
            <p:ph type="title"/>
          </p:nvPr>
        </p:nvSpPr>
        <p:spPr>
          <a:xfrm>
            <a:off x="2837090" y="525918"/>
            <a:ext cx="6153149" cy="72056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venir"/>
              <a:buNone/>
            </a:pPr>
            <a:r>
              <a:rPr lang="tr-TR"/>
              <a:t>ANN</a:t>
            </a:r>
            <a:endParaRPr/>
          </a:p>
        </p:txBody>
      </p:sp>
      <p:pic>
        <p:nvPicPr>
          <p:cNvPr descr="nakit, para, para taşıma, para birimi içeren bir resim&#10;&#10;Açıklama otomatik olarak oluşturuldu" id="405" name="Google Shape;405;p26"/>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06" name="Google Shape;406;p2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407" name="Google Shape;407;p2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408" name="Google Shape;408;p2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409" name="Google Shape;409;p2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410" name="Google Shape;410;p2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411" name="Google Shape;411;p2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412" name="Google Shape;412;p2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413" name="Google Shape;413;p2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414" name="Google Shape;414;p2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415" name="Google Shape;415;p2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416" name="Google Shape;416;p2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417" name="Google Shape;417;p2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418" name="Google Shape;418;p2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419" name="Google Shape;419;p2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420" name="Google Shape;420;p2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421" name="Google Shape;421;p26"/>
          <p:cNvSpPr txBox="1"/>
          <p:nvPr/>
        </p:nvSpPr>
        <p:spPr>
          <a:xfrm>
            <a:off x="3212295" y="1522992"/>
            <a:ext cx="8531100" cy="403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rial"/>
                <a:ea typeface="Arial"/>
                <a:cs typeface="Arial"/>
                <a:sym typeface="Arial"/>
              </a:rPr>
              <a:t>1 Hidden Layer ANN:</a:t>
            </a:r>
            <a:endParaRPr sz="16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Input Layer</a:t>
            </a:r>
            <a:r>
              <a:rPr b="0" i="0" lang="tr-TR" sz="1600" u="none" cap="none" strike="noStrike">
                <a:solidFill>
                  <a:schemeClr val="dk1"/>
                </a:solidFill>
                <a:latin typeface="Arial"/>
                <a:ea typeface="Arial"/>
                <a:cs typeface="Arial"/>
                <a:sym typeface="Arial"/>
              </a:rPr>
              <a:t>: Contains </a:t>
            </a:r>
            <a:r>
              <a:rPr b="0" i="0" lang="tr-TR" sz="1600" u="none" cap="none" strike="noStrike">
                <a:solidFill>
                  <a:schemeClr val="dk1"/>
                </a:solidFill>
                <a:latin typeface="Arial"/>
                <a:ea typeface="Arial"/>
                <a:cs typeface="Arial"/>
                <a:sym typeface="Arial"/>
              </a:rPr>
              <a:t>21</a:t>
            </a:r>
            <a:r>
              <a:rPr b="0" i="0" lang="tr-TR" sz="1600" u="none" cap="none" strike="noStrike">
                <a:solidFill>
                  <a:schemeClr val="dk1"/>
                </a:solidFill>
                <a:latin typeface="Arial"/>
                <a:ea typeface="Arial"/>
                <a:cs typeface="Arial"/>
                <a:sym typeface="Arial"/>
              </a:rPr>
              <a:t> neurons</a:t>
            </a:r>
            <a:r>
              <a:rPr b="0" i="0" lang="tr-TR" sz="1600" u="none" cap="none" strike="noStrike">
                <a:solidFill>
                  <a:schemeClr val="dk1"/>
                </a:solidFill>
                <a:latin typeface="Arial"/>
                <a:ea typeface="Arial"/>
                <a:cs typeface="Arial"/>
                <a:sym typeface="Arial"/>
              </a:rPr>
              <a:t> representing the features of the</a:t>
            </a:r>
            <a:r>
              <a:rPr b="0" i="0" lang="tr-TR" sz="1600" u="none" cap="none" strike="noStrike">
                <a:solidFill>
                  <a:schemeClr val="dk1"/>
                </a:solidFill>
                <a:latin typeface="Arial"/>
                <a:ea typeface="Arial"/>
                <a:cs typeface="Arial"/>
                <a:sym typeface="Arial"/>
              </a:rPr>
              <a:t> dataset.</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Hidden Layer</a:t>
            </a:r>
            <a:r>
              <a:rPr b="0" i="0" lang="tr-TR" sz="1600" u="none" cap="none" strike="noStrike">
                <a:solidFill>
                  <a:schemeClr val="dk1"/>
                </a:solidFill>
                <a:latin typeface="Arial"/>
                <a:ea typeface="Arial"/>
                <a:cs typeface="Arial"/>
                <a:sym typeface="Arial"/>
              </a:rPr>
              <a:t>: A single hidden layer with </a:t>
            </a:r>
            <a:r>
              <a:rPr lang="tr-TR" sz="1600">
                <a:solidFill>
                  <a:schemeClr val="dk1"/>
                </a:solidFill>
              </a:rPr>
              <a:t>16</a:t>
            </a:r>
            <a:r>
              <a:rPr b="0" i="0" lang="tr-TR" sz="1600" u="none" cap="none" strike="noStrike">
                <a:solidFill>
                  <a:schemeClr val="dk1"/>
                </a:solidFill>
                <a:latin typeface="Arial"/>
                <a:ea typeface="Arial"/>
                <a:cs typeface="Arial"/>
                <a:sym typeface="Arial"/>
              </a:rPr>
              <a:t> neurons, using the ReLU activation function.</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Output Layer</a:t>
            </a:r>
            <a:r>
              <a:rPr b="0" i="0" lang="tr-TR" sz="1600" u="none" cap="none" strike="noStrike">
                <a:solidFill>
                  <a:schemeClr val="dk1"/>
                </a:solidFill>
                <a:latin typeface="Arial"/>
                <a:ea typeface="Arial"/>
                <a:cs typeface="Arial"/>
                <a:sym typeface="Arial"/>
              </a:rPr>
              <a:t>: Contains 2 neurons, corresponding to the number of classes in the label data. The activation function is softmax to output class probabilities.</a:t>
            </a:r>
            <a:endParaRPr b="0" i="0" sz="1600" u="none" cap="none" strike="noStrike">
              <a:solidFill>
                <a:schemeClr val="dk1"/>
              </a:solidFill>
              <a:latin typeface="Arial"/>
              <a:ea typeface="Arial"/>
              <a:cs typeface="Arial"/>
              <a:sym typeface="Arial"/>
            </a:endParaRPr>
          </a:p>
          <a:p>
            <a:pPr indent="-184150" lvl="1" marL="7429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tr-TR" sz="1600">
                <a:solidFill>
                  <a:schemeClr val="dk1"/>
                </a:solidFill>
                <a:latin typeface="Arial"/>
                <a:ea typeface="Arial"/>
                <a:cs typeface="Arial"/>
                <a:sym typeface="Arial"/>
              </a:rPr>
              <a:t>2 Hidden Layers ANN:</a:t>
            </a:r>
            <a:endParaRPr sz="16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Total Layers</a:t>
            </a:r>
            <a:r>
              <a:rPr b="0" i="0" lang="tr-TR" sz="1600" u="none" cap="none" strike="noStrike">
                <a:solidFill>
                  <a:schemeClr val="dk1"/>
                </a:solidFill>
                <a:latin typeface="Arial"/>
                <a:ea typeface="Arial"/>
                <a:cs typeface="Arial"/>
                <a:sym typeface="Arial"/>
              </a:rPr>
              <a:t>: 4 layers in total.</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Input Layer</a:t>
            </a:r>
            <a:r>
              <a:rPr b="0" i="0" lang="tr-TR" sz="1600" u="none" cap="none" strike="noStrike">
                <a:solidFill>
                  <a:schemeClr val="dk1"/>
                </a:solidFill>
                <a:latin typeface="Arial"/>
                <a:ea typeface="Arial"/>
                <a:cs typeface="Arial"/>
                <a:sym typeface="Arial"/>
              </a:rPr>
              <a:t>: Contains </a:t>
            </a:r>
            <a:r>
              <a:rPr lang="tr-TR" sz="1600">
                <a:solidFill>
                  <a:schemeClr val="dk1"/>
                </a:solidFill>
              </a:rPr>
              <a:t>21</a:t>
            </a:r>
            <a:r>
              <a:rPr b="0" i="0" lang="tr-TR" sz="1600" u="none" cap="none" strike="noStrike">
                <a:solidFill>
                  <a:schemeClr val="dk1"/>
                </a:solidFill>
                <a:latin typeface="Arial"/>
                <a:ea typeface="Arial"/>
                <a:cs typeface="Arial"/>
                <a:sym typeface="Arial"/>
              </a:rPr>
              <a:t> neurons.</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Hidden Layers</a:t>
            </a:r>
            <a:r>
              <a:rPr b="0" i="0" lang="tr-TR"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285750" lvl="3" marL="1200150" marR="0" rtl="0" algn="l">
              <a:spcBef>
                <a:spcPts val="0"/>
              </a:spcBef>
              <a:spcAft>
                <a:spcPts val="0"/>
              </a:spcAft>
              <a:buClr>
                <a:schemeClr val="dk1"/>
              </a:buClr>
              <a:buSzPts val="1600"/>
              <a:buFont typeface="Courier New"/>
              <a:buChar char="o"/>
            </a:pPr>
            <a:r>
              <a:rPr b="0" i="0" lang="tr-TR" sz="1600" u="none" cap="none" strike="noStrike">
                <a:solidFill>
                  <a:schemeClr val="dk1"/>
                </a:solidFill>
                <a:latin typeface="Arial"/>
                <a:ea typeface="Arial"/>
                <a:cs typeface="Arial"/>
                <a:sym typeface="Arial"/>
              </a:rPr>
              <a:t>The first hidden layer has </a:t>
            </a:r>
            <a:r>
              <a:rPr lang="tr-TR" sz="1600">
                <a:solidFill>
                  <a:schemeClr val="dk1"/>
                </a:solidFill>
              </a:rPr>
              <a:t>16</a:t>
            </a:r>
            <a:r>
              <a:rPr b="0" i="0" lang="tr-TR" sz="1600" u="none" cap="none" strike="noStrike">
                <a:solidFill>
                  <a:schemeClr val="dk1"/>
                </a:solidFill>
                <a:latin typeface="Arial"/>
                <a:ea typeface="Arial"/>
                <a:cs typeface="Arial"/>
                <a:sym typeface="Arial"/>
              </a:rPr>
              <a:t> neurons with ReLU activation.</a:t>
            </a:r>
            <a:endParaRPr b="0" i="0" sz="1600" u="none" cap="none" strike="noStrike">
              <a:solidFill>
                <a:schemeClr val="dk1"/>
              </a:solidFill>
              <a:latin typeface="Arial"/>
              <a:ea typeface="Arial"/>
              <a:cs typeface="Arial"/>
              <a:sym typeface="Arial"/>
            </a:endParaRPr>
          </a:p>
          <a:p>
            <a:pPr indent="-285750" lvl="3" marL="1200150" marR="0" rtl="0" algn="l">
              <a:spcBef>
                <a:spcPts val="0"/>
              </a:spcBef>
              <a:spcAft>
                <a:spcPts val="0"/>
              </a:spcAft>
              <a:buClr>
                <a:schemeClr val="dk1"/>
              </a:buClr>
              <a:buSzPts val="1600"/>
              <a:buFont typeface="Courier New"/>
              <a:buChar char="o"/>
            </a:pPr>
            <a:r>
              <a:rPr b="0" i="0" lang="tr-TR" sz="1600" u="none" cap="none" strike="noStrike">
                <a:solidFill>
                  <a:schemeClr val="dk1"/>
                </a:solidFill>
                <a:latin typeface="Arial"/>
                <a:ea typeface="Arial"/>
                <a:cs typeface="Arial"/>
                <a:sym typeface="Arial"/>
              </a:rPr>
              <a:t>The second hidden layer has </a:t>
            </a:r>
            <a:r>
              <a:rPr lang="tr-TR" sz="1600">
                <a:solidFill>
                  <a:schemeClr val="dk1"/>
                </a:solidFill>
              </a:rPr>
              <a:t>8</a:t>
            </a:r>
            <a:r>
              <a:rPr b="0" i="0" lang="tr-TR" sz="1600" u="none" cap="none" strike="noStrike">
                <a:solidFill>
                  <a:schemeClr val="dk1"/>
                </a:solidFill>
                <a:latin typeface="Arial"/>
                <a:ea typeface="Arial"/>
                <a:cs typeface="Arial"/>
                <a:sym typeface="Arial"/>
              </a:rPr>
              <a:t> neurons, also using ReLU activation.</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1" i="0" lang="tr-TR" sz="1600" u="none" cap="none" strike="noStrike">
                <a:solidFill>
                  <a:schemeClr val="dk1"/>
                </a:solidFill>
                <a:latin typeface="Arial"/>
                <a:ea typeface="Arial"/>
                <a:cs typeface="Arial"/>
                <a:sym typeface="Arial"/>
              </a:rPr>
              <a:t>Output Layer</a:t>
            </a:r>
            <a:r>
              <a:rPr b="0" i="0" lang="tr-TR" sz="1600" u="none" cap="none" strike="noStrike">
                <a:solidFill>
                  <a:schemeClr val="dk1"/>
                </a:solidFill>
                <a:latin typeface="Arial"/>
                <a:ea typeface="Arial"/>
                <a:cs typeface="Arial"/>
                <a:sym typeface="Arial"/>
              </a:rPr>
              <a:t>: Similar to the single-hidden-layer ANN, this layer has 2 neurons with a softmax activation function.</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metin, ekran görüntüsü, yazı tipi, diyagram içeren bir resim&#10;&#10;Açıklama otomatik olarak oluşturuldu" id="426" name="Google Shape;426;p27"/>
          <p:cNvPicPr preferRelativeResize="0"/>
          <p:nvPr/>
        </p:nvPicPr>
        <p:blipFill rotWithShape="1">
          <a:blip r:embed="rId3">
            <a:alphaModFix/>
          </a:blip>
          <a:srcRect b="0" l="0" r="0" t="0"/>
          <a:stretch/>
        </p:blipFill>
        <p:spPr>
          <a:xfrm>
            <a:off x="1605643" y="1110116"/>
            <a:ext cx="10595428" cy="5445122"/>
          </a:xfrm>
          <a:prstGeom prst="rect">
            <a:avLst/>
          </a:prstGeom>
          <a:noFill/>
          <a:ln>
            <a:noFill/>
          </a:ln>
        </p:spPr>
      </p:pic>
      <p:pic>
        <p:nvPicPr>
          <p:cNvPr descr="nakit, para, para taşıma, para birimi içeren bir resim&#10;&#10;Açıklama otomatik olarak oluşturuldu" id="427" name="Google Shape;427;p27"/>
          <p:cNvPicPr preferRelativeResize="0"/>
          <p:nvPr>
            <p:ph idx="1" type="body"/>
          </p:nvPr>
        </p:nvPicPr>
        <p:blipFill rotWithShape="1">
          <a:blip r:embed="rId4">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28" name="Google Shape;428;p27"/>
          <p:cNvPicPr preferRelativeResize="0"/>
          <p:nvPr/>
        </p:nvPicPr>
        <p:blipFill rotWithShape="1">
          <a:blip r:embed="rId4">
            <a:alphaModFix/>
          </a:blip>
          <a:srcRect b="0" l="0" r="0" t="0"/>
          <a:stretch/>
        </p:blipFill>
        <p:spPr>
          <a:xfrm>
            <a:off x="-248805" y="4455689"/>
            <a:ext cx="1867296" cy="1244864"/>
          </a:xfrm>
          <a:prstGeom prst="rect">
            <a:avLst/>
          </a:prstGeom>
          <a:noFill/>
          <a:ln>
            <a:noFill/>
          </a:ln>
        </p:spPr>
      </p:pic>
      <p:pic>
        <p:nvPicPr>
          <p:cNvPr descr="daire içeren bir resim&#10;&#10;Açıklama otomatik olarak oluşturuldu" id="429" name="Google Shape;429;p2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430" name="Google Shape;430;p27"/>
          <p:cNvPicPr preferRelativeResize="0"/>
          <p:nvPr/>
        </p:nvPicPr>
        <p:blipFill rotWithShape="1">
          <a:blip r:embed="rId6">
            <a:alphaModFix/>
          </a:blip>
          <a:srcRect b="0" l="0" r="0" t="0"/>
          <a:stretch/>
        </p:blipFill>
        <p:spPr>
          <a:xfrm>
            <a:off x="-72125" y="5221886"/>
            <a:ext cx="2442691" cy="1616487"/>
          </a:xfrm>
          <a:prstGeom prst="rect">
            <a:avLst/>
          </a:prstGeom>
          <a:noFill/>
          <a:ln>
            <a:noFill/>
          </a:ln>
        </p:spPr>
      </p:pic>
      <p:pic>
        <p:nvPicPr>
          <p:cNvPr descr="daire içeren bir resim&#10;&#10;Açıklama otomatik olarak oluşturuldu" id="431" name="Google Shape;431;p27"/>
          <p:cNvPicPr preferRelativeResize="0"/>
          <p:nvPr/>
        </p:nvPicPr>
        <p:blipFill rotWithShape="1">
          <a:blip r:embed="rId5">
            <a:alphaModFix/>
          </a:blip>
          <a:srcRect b="0" l="0" r="0" t="0"/>
          <a:stretch/>
        </p:blipFill>
        <p:spPr>
          <a:xfrm>
            <a:off x="-329714" y="469130"/>
            <a:ext cx="2404936" cy="1711022"/>
          </a:xfrm>
          <a:prstGeom prst="rect">
            <a:avLst/>
          </a:prstGeom>
          <a:noFill/>
          <a:ln>
            <a:noFill/>
          </a:ln>
        </p:spPr>
      </p:pic>
      <p:pic>
        <p:nvPicPr>
          <p:cNvPr descr="daire içeren bir resim&#10;&#10;Açıklama otomatik olarak oluşturuldu" id="432" name="Google Shape;432;p27"/>
          <p:cNvPicPr preferRelativeResize="0"/>
          <p:nvPr/>
        </p:nvPicPr>
        <p:blipFill rotWithShape="1">
          <a:blip r:embed="rId5">
            <a:alphaModFix/>
          </a:blip>
          <a:srcRect b="0" l="0" r="0" t="0"/>
          <a:stretch/>
        </p:blipFill>
        <p:spPr>
          <a:xfrm>
            <a:off x="-420428" y="1006652"/>
            <a:ext cx="2404936" cy="1711022"/>
          </a:xfrm>
          <a:prstGeom prst="rect">
            <a:avLst/>
          </a:prstGeom>
          <a:noFill/>
          <a:ln>
            <a:noFill/>
          </a:ln>
        </p:spPr>
      </p:pic>
      <p:pic>
        <p:nvPicPr>
          <p:cNvPr descr="daire içeren bir resim&#10;&#10;Açıklama otomatik olarak oluşturuldu" id="433" name="Google Shape;433;p27"/>
          <p:cNvPicPr preferRelativeResize="0"/>
          <p:nvPr/>
        </p:nvPicPr>
        <p:blipFill rotWithShape="1">
          <a:blip r:embed="rId5">
            <a:alphaModFix/>
          </a:blip>
          <a:srcRect b="0" l="0" r="0" t="0"/>
          <a:stretch/>
        </p:blipFill>
        <p:spPr>
          <a:xfrm>
            <a:off x="-330330" y="1519759"/>
            <a:ext cx="2404936" cy="1711022"/>
          </a:xfrm>
          <a:prstGeom prst="rect">
            <a:avLst/>
          </a:prstGeom>
          <a:noFill/>
          <a:ln>
            <a:noFill/>
          </a:ln>
        </p:spPr>
      </p:pic>
      <p:pic>
        <p:nvPicPr>
          <p:cNvPr descr="daire içeren bir resim&#10;&#10;Açıklama otomatik olarak oluşturuldu" id="434" name="Google Shape;434;p2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435" name="Google Shape;435;p2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436" name="Google Shape;436;p2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437" name="Google Shape;437;p27"/>
          <p:cNvSpPr txBox="1"/>
          <p:nvPr/>
        </p:nvSpPr>
        <p:spPr>
          <a:xfrm>
            <a:off x="2464636" y="441569"/>
            <a:ext cx="72723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ANN Loss Graphics For Original Test and Validation Sets</a:t>
            </a:r>
            <a:endParaRPr b="1" sz="24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metin, diyagram, yazı tipi, ekran görüntüsü içeren bir resim&#10;&#10;Açıklama otomatik olarak oluşturuldu" id="442" name="Google Shape;442;p28"/>
          <p:cNvPicPr preferRelativeResize="0"/>
          <p:nvPr/>
        </p:nvPicPr>
        <p:blipFill rotWithShape="1">
          <a:blip r:embed="rId3">
            <a:alphaModFix/>
          </a:blip>
          <a:srcRect b="0" l="0" r="0" t="0"/>
          <a:stretch/>
        </p:blipFill>
        <p:spPr>
          <a:xfrm>
            <a:off x="1442357" y="1137330"/>
            <a:ext cx="10749642" cy="5572123"/>
          </a:xfrm>
          <a:prstGeom prst="rect">
            <a:avLst/>
          </a:prstGeom>
          <a:noFill/>
          <a:ln>
            <a:noFill/>
          </a:ln>
        </p:spPr>
      </p:pic>
      <p:pic>
        <p:nvPicPr>
          <p:cNvPr descr="nakit, para, para taşıma, para birimi içeren bir resim&#10;&#10;Açıklama otomatik olarak oluşturuldu" id="443" name="Google Shape;443;p28"/>
          <p:cNvPicPr preferRelativeResize="0"/>
          <p:nvPr>
            <p:ph idx="1" type="body"/>
          </p:nvPr>
        </p:nvPicPr>
        <p:blipFill rotWithShape="1">
          <a:blip r:embed="rId4">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44" name="Google Shape;444;p28"/>
          <p:cNvPicPr preferRelativeResize="0"/>
          <p:nvPr/>
        </p:nvPicPr>
        <p:blipFill rotWithShape="1">
          <a:blip r:embed="rId4">
            <a:alphaModFix/>
          </a:blip>
          <a:srcRect b="0" l="0" r="0" t="0"/>
          <a:stretch/>
        </p:blipFill>
        <p:spPr>
          <a:xfrm>
            <a:off x="-257876" y="4428475"/>
            <a:ext cx="1867296" cy="1244864"/>
          </a:xfrm>
          <a:prstGeom prst="rect">
            <a:avLst/>
          </a:prstGeom>
          <a:noFill/>
          <a:ln>
            <a:noFill/>
          </a:ln>
        </p:spPr>
      </p:pic>
      <p:pic>
        <p:nvPicPr>
          <p:cNvPr descr="daire içeren bir resim&#10;&#10;Açıklama otomatik olarak oluşturuldu" id="445" name="Google Shape;445;p2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446" name="Google Shape;446;p28"/>
          <p:cNvPicPr preferRelativeResize="0"/>
          <p:nvPr/>
        </p:nvPicPr>
        <p:blipFill rotWithShape="1">
          <a:blip r:embed="rId6">
            <a:alphaModFix/>
          </a:blip>
          <a:srcRect b="0" l="0" r="0" t="0"/>
          <a:stretch/>
        </p:blipFill>
        <p:spPr>
          <a:xfrm>
            <a:off x="-72125" y="5221886"/>
            <a:ext cx="2442691" cy="1616487"/>
          </a:xfrm>
          <a:prstGeom prst="rect">
            <a:avLst/>
          </a:prstGeom>
          <a:noFill/>
          <a:ln>
            <a:noFill/>
          </a:ln>
        </p:spPr>
      </p:pic>
      <p:pic>
        <p:nvPicPr>
          <p:cNvPr descr="daire içeren bir resim&#10;&#10;Açıklama otomatik olarak oluşturuldu" id="447" name="Google Shape;447;p28"/>
          <p:cNvPicPr preferRelativeResize="0"/>
          <p:nvPr/>
        </p:nvPicPr>
        <p:blipFill rotWithShape="1">
          <a:blip r:embed="rId5">
            <a:alphaModFix/>
          </a:blip>
          <a:srcRect b="0" l="0" r="0" t="0"/>
          <a:stretch/>
        </p:blipFill>
        <p:spPr>
          <a:xfrm>
            <a:off x="-420428" y="460059"/>
            <a:ext cx="2404936" cy="1711022"/>
          </a:xfrm>
          <a:prstGeom prst="rect">
            <a:avLst/>
          </a:prstGeom>
          <a:noFill/>
          <a:ln>
            <a:noFill/>
          </a:ln>
        </p:spPr>
      </p:pic>
      <p:pic>
        <p:nvPicPr>
          <p:cNvPr descr="daire içeren bir resim&#10;&#10;Açıklama otomatik olarak oluşturuldu" id="448" name="Google Shape;448;p28"/>
          <p:cNvPicPr preferRelativeResize="0"/>
          <p:nvPr/>
        </p:nvPicPr>
        <p:blipFill rotWithShape="1">
          <a:blip r:embed="rId5">
            <a:alphaModFix/>
          </a:blip>
          <a:srcRect b="0" l="0" r="0" t="0"/>
          <a:stretch/>
        </p:blipFill>
        <p:spPr>
          <a:xfrm>
            <a:off x="-420428" y="1006652"/>
            <a:ext cx="2404936" cy="1711022"/>
          </a:xfrm>
          <a:prstGeom prst="rect">
            <a:avLst/>
          </a:prstGeom>
          <a:noFill/>
          <a:ln>
            <a:noFill/>
          </a:ln>
        </p:spPr>
      </p:pic>
      <p:pic>
        <p:nvPicPr>
          <p:cNvPr descr="daire içeren bir resim&#10;&#10;Açıklama otomatik olarak oluşturuldu" id="449" name="Google Shape;449;p28"/>
          <p:cNvPicPr preferRelativeResize="0"/>
          <p:nvPr/>
        </p:nvPicPr>
        <p:blipFill rotWithShape="1">
          <a:blip r:embed="rId5">
            <a:alphaModFix/>
          </a:blip>
          <a:srcRect b="0" l="0" r="0" t="0"/>
          <a:stretch/>
        </p:blipFill>
        <p:spPr>
          <a:xfrm>
            <a:off x="-348473" y="1519759"/>
            <a:ext cx="2404936" cy="1711022"/>
          </a:xfrm>
          <a:prstGeom prst="rect">
            <a:avLst/>
          </a:prstGeom>
          <a:noFill/>
          <a:ln>
            <a:noFill/>
          </a:ln>
        </p:spPr>
      </p:pic>
      <p:pic>
        <p:nvPicPr>
          <p:cNvPr descr="daire içeren bir resim&#10;&#10;Açıklama otomatik olarak oluşturuldu" id="450" name="Google Shape;450;p2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451" name="Google Shape;451;p2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452" name="Google Shape;452;p2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453" name="Google Shape;453;p28"/>
          <p:cNvSpPr txBox="1"/>
          <p:nvPr/>
        </p:nvSpPr>
        <p:spPr>
          <a:xfrm>
            <a:off x="2052514" y="528933"/>
            <a:ext cx="790023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ANN Loss Graphics For Undersampled Test and Validation Sets</a:t>
            </a:r>
            <a:endParaRPr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nakit, para, para taşıma, para birimi içeren bir resim&#10;&#10;Açıklama otomatik olarak oluşturuldu" id="458" name="Google Shape;458;p29"/>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59" name="Google Shape;459;p2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insan yüzü, metin, nakit, para içeren bir resim" id="460" name="Google Shape;460;p2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461" name="Google Shape;461;p2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462" name="Google Shape;462;p2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463" name="Google Shape;463;p2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464" name="Google Shape;464;p2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465" name="Google Shape;465;p29"/>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466" name="Google Shape;466;p29"/>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467" name="Google Shape;467;p2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468" name="Google Shape;468;p2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469" name="Google Shape;469;p2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470" name="Google Shape;470;p29"/>
          <p:cNvSpPr txBox="1"/>
          <p:nvPr/>
        </p:nvSpPr>
        <p:spPr>
          <a:xfrm>
            <a:off x="363415" y="2168769"/>
            <a:ext cx="189537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Original Training, Test and Validation Sets</a:t>
            </a:r>
            <a:endParaRPr b="1" sz="2000">
              <a:solidFill>
                <a:schemeClr val="dk1"/>
              </a:solidFill>
              <a:latin typeface="Avenir"/>
              <a:ea typeface="Avenir"/>
              <a:cs typeface="Avenir"/>
              <a:sym typeface="Avenir"/>
            </a:endParaRPr>
          </a:p>
        </p:txBody>
      </p:sp>
      <p:pic>
        <p:nvPicPr>
          <p:cNvPr id="471" name="Google Shape;471;p29"/>
          <p:cNvPicPr preferRelativeResize="0"/>
          <p:nvPr/>
        </p:nvPicPr>
        <p:blipFill>
          <a:blip r:embed="rId6">
            <a:alphaModFix/>
          </a:blip>
          <a:stretch>
            <a:fillRect/>
          </a:stretch>
        </p:blipFill>
        <p:spPr>
          <a:xfrm>
            <a:off x="3255625" y="3434250"/>
            <a:ext cx="7988726" cy="3423750"/>
          </a:xfrm>
          <a:prstGeom prst="rect">
            <a:avLst/>
          </a:prstGeom>
          <a:noFill/>
          <a:ln>
            <a:noFill/>
          </a:ln>
        </p:spPr>
      </p:pic>
      <p:pic>
        <p:nvPicPr>
          <p:cNvPr id="472" name="Google Shape;472;p29"/>
          <p:cNvPicPr preferRelativeResize="0"/>
          <p:nvPr/>
        </p:nvPicPr>
        <p:blipFill>
          <a:blip r:embed="rId7">
            <a:alphaModFix/>
          </a:blip>
          <a:stretch>
            <a:fillRect/>
          </a:stretch>
        </p:blipFill>
        <p:spPr>
          <a:xfrm>
            <a:off x="2557900" y="0"/>
            <a:ext cx="7759427" cy="3325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daire içeren bir resim&#10;&#10;Açıklama otomatik olarak oluşturuldu" id="477" name="Google Shape;477;p30"/>
          <p:cNvPicPr preferRelativeResize="0"/>
          <p:nvPr/>
        </p:nvPicPr>
        <p:blipFill rotWithShape="1">
          <a:blip r:embed="rId3">
            <a:alphaModFix/>
          </a:blip>
          <a:srcRect b="0" l="0" r="0" t="0"/>
          <a:stretch/>
        </p:blipFill>
        <p:spPr>
          <a:xfrm rot="2220000">
            <a:off x="9487811" y="-328777"/>
            <a:ext cx="2404936" cy="1711022"/>
          </a:xfrm>
          <a:prstGeom prst="rect">
            <a:avLst/>
          </a:prstGeom>
          <a:noFill/>
          <a:ln>
            <a:noFill/>
          </a:ln>
        </p:spPr>
      </p:pic>
      <p:pic>
        <p:nvPicPr>
          <p:cNvPr descr="nakit, para, para taşıma, para birimi içeren bir resim&#10;&#10;Açıklama otomatik olarak oluşturuldu" id="478" name="Google Shape;478;p30"/>
          <p:cNvPicPr preferRelativeResize="0"/>
          <p:nvPr>
            <p:ph idx="1" type="body"/>
          </p:nvPr>
        </p:nvPicPr>
        <p:blipFill rotWithShape="1">
          <a:blip r:embed="rId4">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79" name="Google Shape;479;p30"/>
          <p:cNvPicPr preferRelativeResize="0"/>
          <p:nvPr/>
        </p:nvPicPr>
        <p:blipFill rotWithShape="1">
          <a:blip r:embed="rId4">
            <a:alphaModFix/>
          </a:blip>
          <a:srcRect b="0" l="0" r="0" t="0"/>
          <a:stretch/>
        </p:blipFill>
        <p:spPr>
          <a:xfrm>
            <a:off x="789115" y="4458790"/>
            <a:ext cx="1867296" cy="1244864"/>
          </a:xfrm>
          <a:prstGeom prst="rect">
            <a:avLst/>
          </a:prstGeom>
          <a:noFill/>
          <a:ln>
            <a:noFill/>
          </a:ln>
        </p:spPr>
      </p:pic>
      <p:pic>
        <p:nvPicPr>
          <p:cNvPr descr="insan yüzü, metin, nakit, para içeren bir resim" id="480" name="Google Shape;480;p30"/>
          <p:cNvPicPr preferRelativeResize="0"/>
          <p:nvPr/>
        </p:nvPicPr>
        <p:blipFill rotWithShape="1">
          <a:blip r:embed="rId5">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481" name="Google Shape;481;p30"/>
          <p:cNvPicPr preferRelativeResize="0"/>
          <p:nvPr/>
        </p:nvPicPr>
        <p:blipFill rotWithShape="1">
          <a:blip r:embed="rId3">
            <a:alphaModFix/>
          </a:blip>
          <a:srcRect b="0" l="0" r="0" t="0"/>
          <a:stretch/>
        </p:blipFill>
        <p:spPr>
          <a:xfrm>
            <a:off x="-250308" y="-183336"/>
            <a:ext cx="2404936" cy="1711022"/>
          </a:xfrm>
          <a:prstGeom prst="rect">
            <a:avLst/>
          </a:prstGeom>
          <a:noFill/>
          <a:ln>
            <a:noFill/>
          </a:ln>
        </p:spPr>
      </p:pic>
      <p:pic>
        <p:nvPicPr>
          <p:cNvPr descr="insan yüzü, metin, nakit, para içeren bir resim" id="482" name="Google Shape;482;p30"/>
          <p:cNvPicPr preferRelativeResize="0"/>
          <p:nvPr/>
        </p:nvPicPr>
        <p:blipFill rotWithShape="1">
          <a:blip r:embed="rId5">
            <a:alphaModFix/>
          </a:blip>
          <a:srcRect b="0" l="0" r="0" t="0"/>
          <a:stretch/>
        </p:blipFill>
        <p:spPr>
          <a:xfrm>
            <a:off x="-72125" y="5221886"/>
            <a:ext cx="2442691" cy="1616487"/>
          </a:xfrm>
          <a:prstGeom prst="rect">
            <a:avLst/>
          </a:prstGeom>
          <a:noFill/>
          <a:ln>
            <a:noFill/>
          </a:ln>
        </p:spPr>
      </p:pic>
      <p:pic>
        <p:nvPicPr>
          <p:cNvPr descr="insan yüzü, metin, nakit, para içeren bir resim" id="483" name="Google Shape;483;p30"/>
          <p:cNvPicPr preferRelativeResize="0"/>
          <p:nvPr/>
        </p:nvPicPr>
        <p:blipFill rotWithShape="1">
          <a:blip r:embed="rId5">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484" name="Google Shape;484;p30"/>
          <p:cNvPicPr preferRelativeResize="0"/>
          <p:nvPr/>
        </p:nvPicPr>
        <p:blipFill rotWithShape="1">
          <a:blip r:embed="rId3">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485" name="Google Shape;485;p30"/>
          <p:cNvPicPr preferRelativeResize="0"/>
          <p:nvPr/>
        </p:nvPicPr>
        <p:blipFill rotWithShape="1">
          <a:blip r:embed="rId3">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486" name="Google Shape;486;p30"/>
          <p:cNvPicPr preferRelativeResize="0"/>
          <p:nvPr/>
        </p:nvPicPr>
        <p:blipFill rotWithShape="1">
          <a:blip r:embed="rId3">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487" name="Google Shape;487;p30"/>
          <p:cNvPicPr preferRelativeResize="0"/>
          <p:nvPr/>
        </p:nvPicPr>
        <p:blipFill rotWithShape="1">
          <a:blip r:embed="rId3">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488" name="Google Shape;488;p30"/>
          <p:cNvPicPr preferRelativeResize="0"/>
          <p:nvPr/>
        </p:nvPicPr>
        <p:blipFill rotWithShape="1">
          <a:blip r:embed="rId3">
            <a:alphaModFix/>
          </a:blip>
          <a:srcRect b="0" l="0" r="0" t="0"/>
          <a:stretch/>
        </p:blipFill>
        <p:spPr>
          <a:xfrm rot="2220000">
            <a:off x="10410554" y="-91336"/>
            <a:ext cx="2404936" cy="1711022"/>
          </a:xfrm>
          <a:prstGeom prst="rect">
            <a:avLst/>
          </a:prstGeom>
          <a:noFill/>
          <a:ln>
            <a:noFill/>
          </a:ln>
        </p:spPr>
      </p:pic>
      <p:sp>
        <p:nvSpPr>
          <p:cNvPr id="489" name="Google Shape;489;p30"/>
          <p:cNvSpPr txBox="1"/>
          <p:nvPr/>
        </p:nvSpPr>
        <p:spPr>
          <a:xfrm>
            <a:off x="363415" y="2168769"/>
            <a:ext cx="189537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Original Training and Undersampled Test, Validation Sets</a:t>
            </a:r>
            <a:endParaRPr b="1" sz="2000">
              <a:solidFill>
                <a:schemeClr val="dk1"/>
              </a:solidFill>
              <a:latin typeface="Avenir"/>
              <a:ea typeface="Avenir"/>
              <a:cs typeface="Avenir"/>
              <a:sym typeface="Avenir"/>
            </a:endParaRPr>
          </a:p>
        </p:txBody>
      </p:sp>
      <p:pic>
        <p:nvPicPr>
          <p:cNvPr id="490" name="Google Shape;490;p30"/>
          <p:cNvPicPr preferRelativeResize="0"/>
          <p:nvPr/>
        </p:nvPicPr>
        <p:blipFill>
          <a:blip r:embed="rId6">
            <a:alphaModFix/>
          </a:blip>
          <a:stretch>
            <a:fillRect/>
          </a:stretch>
        </p:blipFill>
        <p:spPr>
          <a:xfrm>
            <a:off x="4052100" y="3480396"/>
            <a:ext cx="7625401" cy="3268029"/>
          </a:xfrm>
          <a:prstGeom prst="rect">
            <a:avLst/>
          </a:prstGeom>
          <a:noFill/>
          <a:ln>
            <a:noFill/>
          </a:ln>
        </p:spPr>
      </p:pic>
      <p:pic>
        <p:nvPicPr>
          <p:cNvPr id="491" name="Google Shape;491;p30"/>
          <p:cNvPicPr preferRelativeResize="0"/>
          <p:nvPr/>
        </p:nvPicPr>
        <p:blipFill>
          <a:blip r:embed="rId7">
            <a:alphaModFix/>
          </a:blip>
          <a:stretch>
            <a:fillRect/>
          </a:stretch>
        </p:blipFill>
        <p:spPr>
          <a:xfrm>
            <a:off x="2652163" y="157300"/>
            <a:ext cx="7250576" cy="310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nakit, para, para taşıma, para birimi içeren bir resim&#10;&#10;Açıklama otomatik olarak oluşturuldu" id="496" name="Google Shape;496;p31"/>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497" name="Google Shape;497;p31"/>
          <p:cNvPicPr preferRelativeResize="0"/>
          <p:nvPr/>
        </p:nvPicPr>
        <p:blipFill rotWithShape="1">
          <a:blip r:embed="rId3">
            <a:alphaModFix/>
          </a:blip>
          <a:srcRect b="0" l="0" r="0" t="0"/>
          <a:stretch/>
        </p:blipFill>
        <p:spPr>
          <a:xfrm>
            <a:off x="780044" y="4603933"/>
            <a:ext cx="1867296" cy="1244864"/>
          </a:xfrm>
          <a:prstGeom prst="rect">
            <a:avLst/>
          </a:prstGeom>
          <a:noFill/>
          <a:ln>
            <a:noFill/>
          </a:ln>
        </p:spPr>
      </p:pic>
      <p:pic>
        <p:nvPicPr>
          <p:cNvPr descr="insan yüzü, metin, nakit, para içeren bir resim" id="498" name="Google Shape;498;p3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499" name="Google Shape;499;p3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00" name="Google Shape;500;p3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01" name="Google Shape;501;p3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02" name="Google Shape;502;p3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03" name="Google Shape;503;p31"/>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04" name="Google Shape;504;p31"/>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505" name="Google Shape;505;p31"/>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506" name="Google Shape;506;p31"/>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507" name="Google Shape;507;p31"/>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508" name="Google Shape;508;p31"/>
          <p:cNvSpPr txBox="1"/>
          <p:nvPr/>
        </p:nvSpPr>
        <p:spPr>
          <a:xfrm>
            <a:off x="372486" y="1996412"/>
            <a:ext cx="189537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Original (balanced) Training Set with Original Test and Validation Sets</a:t>
            </a:r>
            <a:endParaRPr b="1" sz="2000">
              <a:solidFill>
                <a:schemeClr val="dk1"/>
              </a:solidFill>
              <a:latin typeface="Avenir"/>
              <a:ea typeface="Avenir"/>
              <a:cs typeface="Avenir"/>
              <a:sym typeface="Avenir"/>
            </a:endParaRPr>
          </a:p>
        </p:txBody>
      </p:sp>
      <p:pic>
        <p:nvPicPr>
          <p:cNvPr id="509" name="Google Shape;509;p31"/>
          <p:cNvPicPr preferRelativeResize="0"/>
          <p:nvPr/>
        </p:nvPicPr>
        <p:blipFill>
          <a:blip r:embed="rId6">
            <a:alphaModFix/>
          </a:blip>
          <a:stretch>
            <a:fillRect/>
          </a:stretch>
        </p:blipFill>
        <p:spPr>
          <a:xfrm>
            <a:off x="4248186" y="3480487"/>
            <a:ext cx="7835090" cy="3357896"/>
          </a:xfrm>
          <a:prstGeom prst="rect">
            <a:avLst/>
          </a:prstGeom>
          <a:noFill/>
          <a:ln>
            <a:noFill/>
          </a:ln>
        </p:spPr>
      </p:pic>
      <p:pic>
        <p:nvPicPr>
          <p:cNvPr id="510" name="Google Shape;510;p31"/>
          <p:cNvPicPr preferRelativeResize="0"/>
          <p:nvPr/>
        </p:nvPicPr>
        <p:blipFill>
          <a:blip r:embed="rId7">
            <a:alphaModFix/>
          </a:blip>
          <a:stretch>
            <a:fillRect/>
          </a:stretch>
        </p:blipFill>
        <p:spPr>
          <a:xfrm>
            <a:off x="2584100" y="0"/>
            <a:ext cx="7707399" cy="3303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6100325" y="372075"/>
            <a:ext cx="2537700" cy="784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venir"/>
              <a:buNone/>
            </a:pPr>
            <a:r>
              <a:rPr lang="tr-TR"/>
              <a:t>Dataset</a:t>
            </a:r>
            <a:endParaRPr/>
          </a:p>
        </p:txBody>
      </p:sp>
      <p:pic>
        <p:nvPicPr>
          <p:cNvPr descr="nakit, para, para taşıma, para birimi içeren bir resim&#10;&#10;Açıklama otomatik olarak oluşturuldu" id="111" name="Google Shape;111;p14"/>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12" name="Google Shape;112;p1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13" name="Google Shape;113;p1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14" name="Google Shape;114;p1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15" name="Google Shape;115;p1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16" name="Google Shape;116;p1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17" name="Google Shape;117;p1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18" name="Google Shape;118;p1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19" name="Google Shape;119;p1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20" name="Google Shape;120;p1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grpSp>
        <p:nvGrpSpPr>
          <p:cNvPr id="121" name="Google Shape;121;p14"/>
          <p:cNvGrpSpPr/>
          <p:nvPr/>
        </p:nvGrpSpPr>
        <p:grpSpPr>
          <a:xfrm>
            <a:off x="3793501" y="1411493"/>
            <a:ext cx="8055600" cy="4616609"/>
            <a:chOff x="0" y="19"/>
            <a:chExt cx="8055600" cy="4616609"/>
          </a:xfrm>
        </p:grpSpPr>
        <p:cxnSp>
          <p:nvCxnSpPr>
            <p:cNvPr id="122" name="Google Shape;122;p14"/>
            <p:cNvCxnSpPr/>
            <p:nvPr/>
          </p:nvCxnSpPr>
          <p:spPr>
            <a:xfrm>
              <a:off x="0" y="19"/>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23" name="Google Shape;123;p14"/>
            <p:cNvSpPr/>
            <p:nvPr/>
          </p:nvSpPr>
          <p:spPr>
            <a:xfrm>
              <a:off x="0" y="19"/>
              <a:ext cx="8047733" cy="8137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nvSpPr>
          <p:spPr>
            <a:xfrm>
              <a:off x="0" y="19"/>
              <a:ext cx="8047733" cy="813736"/>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This dataset provides a detailed view of 45,000 loan applications, containing 14 key features that encompass both applicant-specific and loan-specific attributes. These features are a mix of categorical and continuous data types, designed to support the development of a classification model for predicting loan approval status. Below is a breakdown of the dataset’s features:</a:t>
              </a:r>
              <a:endParaRPr/>
            </a:p>
          </p:txBody>
        </p:sp>
        <p:cxnSp>
          <p:nvCxnSpPr>
            <p:cNvPr id="125" name="Google Shape;125;p14"/>
            <p:cNvCxnSpPr/>
            <p:nvPr/>
          </p:nvCxnSpPr>
          <p:spPr>
            <a:xfrm>
              <a:off x="0" y="813755"/>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26" name="Google Shape;126;p14"/>
            <p:cNvSpPr/>
            <p:nvPr/>
          </p:nvSpPr>
          <p:spPr>
            <a:xfrm>
              <a:off x="0" y="813755"/>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nvSpPr>
          <p:spPr>
            <a:xfrm>
              <a:off x="0" y="813755"/>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Libre Franklin"/>
                <a:buNone/>
              </a:pPr>
              <a:r>
                <a:rPr b="0" i="0" lang="tr-TR" sz="1400" u="none" cap="none" strike="noStrike">
                  <a:solidFill>
                    <a:schemeClr val="dk1"/>
                  </a:solidFill>
                  <a:latin typeface="Libre Franklin"/>
                  <a:ea typeface="Libre Franklin"/>
                  <a:cs typeface="Libre Franklin"/>
                  <a:sym typeface="Libre Franklin"/>
                </a:rPr>
                <a:t>👤 person_age / Applicant's age / Float</a:t>
              </a:r>
              <a:endParaRPr/>
            </a:p>
          </p:txBody>
        </p:sp>
        <p:cxnSp>
          <p:nvCxnSpPr>
            <p:cNvPr id="128" name="Google Shape;128;p14"/>
            <p:cNvCxnSpPr/>
            <p:nvPr/>
          </p:nvCxnSpPr>
          <p:spPr>
            <a:xfrm>
              <a:off x="0" y="1085389"/>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29" name="Google Shape;129;p14"/>
            <p:cNvSpPr/>
            <p:nvPr/>
          </p:nvSpPr>
          <p:spPr>
            <a:xfrm>
              <a:off x="0" y="1085389"/>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nvSpPr>
          <p:spPr>
            <a:xfrm>
              <a:off x="0" y="1085389"/>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person_gender  / Applicant's gender / Categorical</a:t>
              </a:r>
              <a:endParaRPr/>
            </a:p>
          </p:txBody>
        </p:sp>
        <p:cxnSp>
          <p:nvCxnSpPr>
            <p:cNvPr id="131" name="Google Shape;131;p14"/>
            <p:cNvCxnSpPr/>
            <p:nvPr/>
          </p:nvCxnSpPr>
          <p:spPr>
            <a:xfrm>
              <a:off x="0" y="1357022"/>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32" name="Google Shape;132;p14"/>
            <p:cNvSpPr/>
            <p:nvPr/>
          </p:nvSpPr>
          <p:spPr>
            <a:xfrm>
              <a:off x="0" y="1357022"/>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nvSpPr>
          <p:spPr>
            <a:xfrm>
              <a:off x="0" y="1357022"/>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person_education / Applicant's highest level of education / Categorical</a:t>
              </a:r>
              <a:endParaRPr/>
            </a:p>
          </p:txBody>
        </p:sp>
        <p:cxnSp>
          <p:nvCxnSpPr>
            <p:cNvPr id="134" name="Google Shape;134;p14"/>
            <p:cNvCxnSpPr/>
            <p:nvPr/>
          </p:nvCxnSpPr>
          <p:spPr>
            <a:xfrm>
              <a:off x="0" y="1628656"/>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35" name="Google Shape;135;p14"/>
            <p:cNvSpPr/>
            <p:nvPr/>
          </p:nvSpPr>
          <p:spPr>
            <a:xfrm>
              <a:off x="0" y="1628656"/>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nvSpPr>
          <p:spPr>
            <a:xfrm>
              <a:off x="0" y="1628656"/>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Oswald"/>
                <a:buNone/>
              </a:pPr>
              <a:r>
                <a:rPr i="0" lang="tr-TR" sz="1400" u="none" cap="none" strike="noStrike">
                  <a:solidFill>
                    <a:schemeClr val="dk1"/>
                  </a:solidFill>
                  <a:latin typeface="Oswald"/>
                  <a:ea typeface="Oswald"/>
                  <a:cs typeface="Oswald"/>
                  <a:sym typeface="Oswald"/>
                </a:rPr>
                <a:t>💰 person_income  / Applicant's annual income in currency / Float</a:t>
              </a:r>
              <a:endParaRPr/>
            </a:p>
          </p:txBody>
        </p:sp>
        <p:cxnSp>
          <p:nvCxnSpPr>
            <p:cNvPr id="137" name="Google Shape;137;p14"/>
            <p:cNvCxnSpPr/>
            <p:nvPr/>
          </p:nvCxnSpPr>
          <p:spPr>
            <a:xfrm>
              <a:off x="0" y="1900290"/>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38" name="Google Shape;138;p14"/>
            <p:cNvSpPr/>
            <p:nvPr/>
          </p:nvSpPr>
          <p:spPr>
            <a:xfrm>
              <a:off x="0" y="1900290"/>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nvSpPr>
          <p:spPr>
            <a:xfrm>
              <a:off x="0" y="1900290"/>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person_emp_exp  / Years of employment experience / Integer</a:t>
              </a:r>
              <a:endParaRPr/>
            </a:p>
          </p:txBody>
        </p:sp>
        <p:cxnSp>
          <p:nvCxnSpPr>
            <p:cNvPr id="140" name="Google Shape;140;p14"/>
            <p:cNvCxnSpPr/>
            <p:nvPr/>
          </p:nvCxnSpPr>
          <p:spPr>
            <a:xfrm>
              <a:off x="0" y="2171924"/>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41" name="Google Shape;141;p14"/>
            <p:cNvSpPr/>
            <p:nvPr/>
          </p:nvSpPr>
          <p:spPr>
            <a:xfrm>
              <a:off x="0" y="2171924"/>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txBox="1"/>
            <p:nvPr/>
          </p:nvSpPr>
          <p:spPr>
            <a:xfrm>
              <a:off x="0" y="2171924"/>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person_home_ownership / Home ownership status (e.g., rent, own,mortgage) / Categorical</a:t>
              </a:r>
              <a:endParaRPr/>
            </a:p>
          </p:txBody>
        </p:sp>
        <p:cxnSp>
          <p:nvCxnSpPr>
            <p:cNvPr id="143" name="Google Shape;143;p14"/>
            <p:cNvCxnSpPr/>
            <p:nvPr/>
          </p:nvCxnSpPr>
          <p:spPr>
            <a:xfrm>
              <a:off x="0" y="2443558"/>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44" name="Google Shape;144;p14"/>
            <p:cNvSpPr/>
            <p:nvPr/>
          </p:nvSpPr>
          <p:spPr>
            <a:xfrm>
              <a:off x="0" y="2443558"/>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txBox="1"/>
            <p:nvPr/>
          </p:nvSpPr>
          <p:spPr>
            <a:xfrm>
              <a:off x="0" y="2443558"/>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loan_amnt / Amount of loan requested / Float</a:t>
              </a:r>
              <a:endParaRPr/>
            </a:p>
          </p:txBody>
        </p:sp>
        <p:cxnSp>
          <p:nvCxnSpPr>
            <p:cNvPr id="146" name="Google Shape;146;p14"/>
            <p:cNvCxnSpPr/>
            <p:nvPr/>
          </p:nvCxnSpPr>
          <p:spPr>
            <a:xfrm>
              <a:off x="0" y="2715192"/>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47" name="Google Shape;147;p14"/>
            <p:cNvSpPr/>
            <p:nvPr/>
          </p:nvSpPr>
          <p:spPr>
            <a:xfrm>
              <a:off x="0" y="2715192"/>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txBox="1"/>
            <p:nvPr/>
          </p:nvSpPr>
          <p:spPr>
            <a:xfrm>
              <a:off x="0" y="2715192"/>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loan_intent / Intended purpose of loan (e.g. , personal,education) / Categorical</a:t>
              </a:r>
              <a:endParaRPr b="0" i="0" sz="1400" u="none" cap="none" strike="noStrike">
                <a:solidFill>
                  <a:schemeClr val="dk1"/>
                </a:solidFill>
                <a:latin typeface="Avenir"/>
                <a:ea typeface="Avenir"/>
                <a:cs typeface="Avenir"/>
                <a:sym typeface="Avenir"/>
              </a:endParaRPr>
            </a:p>
          </p:txBody>
        </p:sp>
        <p:cxnSp>
          <p:nvCxnSpPr>
            <p:cNvPr id="149" name="Google Shape;149;p14"/>
            <p:cNvCxnSpPr/>
            <p:nvPr/>
          </p:nvCxnSpPr>
          <p:spPr>
            <a:xfrm>
              <a:off x="0" y="2986825"/>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50" name="Google Shape;150;p14"/>
            <p:cNvSpPr/>
            <p:nvPr/>
          </p:nvSpPr>
          <p:spPr>
            <a:xfrm>
              <a:off x="0" y="2986825"/>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txBox="1"/>
            <p:nvPr/>
          </p:nvSpPr>
          <p:spPr>
            <a:xfrm>
              <a:off x="0" y="2986825"/>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loan_int_rate / Interest rate applicable to loan / Float</a:t>
              </a:r>
              <a:endParaRPr/>
            </a:p>
          </p:txBody>
        </p:sp>
        <p:cxnSp>
          <p:nvCxnSpPr>
            <p:cNvPr id="152" name="Google Shape;152;p14"/>
            <p:cNvCxnSpPr/>
            <p:nvPr/>
          </p:nvCxnSpPr>
          <p:spPr>
            <a:xfrm>
              <a:off x="0" y="3258459"/>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53" name="Google Shape;153;p14"/>
            <p:cNvSpPr/>
            <p:nvPr/>
          </p:nvSpPr>
          <p:spPr>
            <a:xfrm>
              <a:off x="0" y="3258459"/>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txBox="1"/>
            <p:nvPr/>
          </p:nvSpPr>
          <p:spPr>
            <a:xfrm>
              <a:off x="0" y="3258459"/>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loan_percent_income / Loan amount as a percentage of annual income / Float</a:t>
              </a:r>
              <a:endParaRPr/>
            </a:p>
          </p:txBody>
        </p:sp>
        <p:cxnSp>
          <p:nvCxnSpPr>
            <p:cNvPr id="155" name="Google Shape;155;p14"/>
            <p:cNvCxnSpPr/>
            <p:nvPr/>
          </p:nvCxnSpPr>
          <p:spPr>
            <a:xfrm>
              <a:off x="0" y="3530093"/>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56" name="Google Shape;156;p14"/>
            <p:cNvSpPr/>
            <p:nvPr/>
          </p:nvSpPr>
          <p:spPr>
            <a:xfrm>
              <a:off x="0" y="3530093"/>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txBox="1"/>
            <p:nvPr/>
          </p:nvSpPr>
          <p:spPr>
            <a:xfrm>
              <a:off x="0" y="3530093"/>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cb_person_cred_hist_length / Number of years of credit history / Float</a:t>
              </a:r>
              <a:endParaRPr/>
            </a:p>
          </p:txBody>
        </p:sp>
        <p:cxnSp>
          <p:nvCxnSpPr>
            <p:cNvPr id="158" name="Google Shape;158;p14"/>
            <p:cNvCxnSpPr/>
            <p:nvPr/>
          </p:nvCxnSpPr>
          <p:spPr>
            <a:xfrm>
              <a:off x="0" y="3801727"/>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59" name="Google Shape;159;p14"/>
            <p:cNvSpPr/>
            <p:nvPr/>
          </p:nvSpPr>
          <p:spPr>
            <a:xfrm>
              <a:off x="0" y="3801727"/>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txBox="1"/>
            <p:nvPr/>
          </p:nvSpPr>
          <p:spPr>
            <a:xfrm>
              <a:off x="0" y="3801727"/>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credit_score / Applicant’s credit score / Integer</a:t>
              </a:r>
              <a:endParaRPr/>
            </a:p>
          </p:txBody>
        </p:sp>
        <p:cxnSp>
          <p:nvCxnSpPr>
            <p:cNvPr id="161" name="Google Shape;161;p14"/>
            <p:cNvCxnSpPr/>
            <p:nvPr/>
          </p:nvCxnSpPr>
          <p:spPr>
            <a:xfrm>
              <a:off x="0" y="4073361"/>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62" name="Google Shape;162;p14"/>
            <p:cNvSpPr/>
            <p:nvPr/>
          </p:nvSpPr>
          <p:spPr>
            <a:xfrm>
              <a:off x="0" y="4073361"/>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txBox="1"/>
            <p:nvPr/>
          </p:nvSpPr>
          <p:spPr>
            <a:xfrm>
              <a:off x="0" y="4073361"/>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❗previous_loan_defaults_on_file / Indicator of previous loan defaults (Yes/No) / Categorical</a:t>
              </a:r>
              <a:endParaRPr/>
            </a:p>
          </p:txBody>
        </p:sp>
        <p:cxnSp>
          <p:nvCxnSpPr>
            <p:cNvPr id="164" name="Google Shape;164;p14"/>
            <p:cNvCxnSpPr/>
            <p:nvPr/>
          </p:nvCxnSpPr>
          <p:spPr>
            <a:xfrm>
              <a:off x="0" y="4344995"/>
              <a:ext cx="80556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165" name="Google Shape;165;p14"/>
            <p:cNvSpPr/>
            <p:nvPr/>
          </p:nvSpPr>
          <p:spPr>
            <a:xfrm>
              <a:off x="0" y="4344995"/>
              <a:ext cx="8055600" cy="2716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txBox="1"/>
            <p:nvPr/>
          </p:nvSpPr>
          <p:spPr>
            <a:xfrm>
              <a:off x="0" y="4344995"/>
              <a:ext cx="8055600" cy="271633"/>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dk1"/>
                </a:buClr>
                <a:buSzPts val="1400"/>
                <a:buFont typeface="Avenir"/>
                <a:buNone/>
              </a:pPr>
              <a:r>
                <a:rPr b="0" i="0" lang="tr-TR" sz="1400" u="none" cap="none" strike="noStrike">
                  <a:solidFill>
                    <a:schemeClr val="dk1"/>
                  </a:solidFill>
                  <a:latin typeface="Avenir"/>
                  <a:ea typeface="Avenir"/>
                  <a:cs typeface="Avenir"/>
                  <a:sym typeface="Avenir"/>
                </a:rPr>
                <a:t>✅ loan_status / Loan status outcome (1 = approved, 0 = rejected)  / Integer</a:t>
              </a:r>
              <a:endParaRPr/>
            </a:p>
          </p:txBody>
        </p:sp>
      </p:grpSp>
      <p:pic>
        <p:nvPicPr>
          <p:cNvPr descr="daire içeren bir resim&#10;&#10;Açıklama otomatik olarak oluşturuldu" id="167" name="Google Shape;167;p1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8" name="Google Shape;168;p1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9" name="Google Shape;169;p1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0" name="Google Shape;170;p1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1" name="Google Shape;171;p1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2" name="Google Shape;172;p1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nakit, para, para taşıma, para birimi içeren bir resim&#10;&#10;Açıklama otomatik olarak oluşturuldu" id="515" name="Google Shape;515;p32"/>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516" name="Google Shape;516;p32"/>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517" name="Google Shape;517;p3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518" name="Google Shape;518;p3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19" name="Google Shape;519;p3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20" name="Google Shape;520;p3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21" name="Google Shape;521;p3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22" name="Google Shape;522;p32"/>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23" name="Google Shape;523;p32"/>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524" name="Google Shape;524;p32"/>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525" name="Google Shape;525;p32"/>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526" name="Google Shape;526;p32"/>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527" name="Google Shape;527;p32"/>
          <p:cNvSpPr txBox="1"/>
          <p:nvPr/>
        </p:nvSpPr>
        <p:spPr>
          <a:xfrm>
            <a:off x="372486" y="1842198"/>
            <a:ext cx="189537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Original (balanced) Training Set with Undersampled Test and Validation Sets</a:t>
            </a:r>
            <a:endParaRPr b="1" sz="2000">
              <a:solidFill>
                <a:schemeClr val="dk1"/>
              </a:solidFill>
              <a:latin typeface="Avenir"/>
              <a:ea typeface="Avenir"/>
              <a:cs typeface="Avenir"/>
              <a:sym typeface="Avenir"/>
            </a:endParaRPr>
          </a:p>
        </p:txBody>
      </p:sp>
      <p:pic>
        <p:nvPicPr>
          <p:cNvPr id="528" name="Google Shape;528;p32"/>
          <p:cNvPicPr preferRelativeResize="0"/>
          <p:nvPr/>
        </p:nvPicPr>
        <p:blipFill>
          <a:blip r:embed="rId6">
            <a:alphaModFix/>
          </a:blip>
          <a:stretch>
            <a:fillRect/>
          </a:stretch>
        </p:blipFill>
        <p:spPr>
          <a:xfrm>
            <a:off x="4316825" y="3396125"/>
            <a:ext cx="7570374" cy="3244450"/>
          </a:xfrm>
          <a:prstGeom prst="rect">
            <a:avLst/>
          </a:prstGeom>
          <a:noFill/>
          <a:ln>
            <a:noFill/>
          </a:ln>
        </p:spPr>
      </p:pic>
      <p:pic>
        <p:nvPicPr>
          <p:cNvPr id="529" name="Google Shape;529;p32"/>
          <p:cNvPicPr preferRelativeResize="0"/>
          <p:nvPr/>
        </p:nvPicPr>
        <p:blipFill>
          <a:blip r:embed="rId7">
            <a:alphaModFix/>
          </a:blip>
          <a:stretch>
            <a:fillRect/>
          </a:stretch>
        </p:blipFill>
        <p:spPr>
          <a:xfrm>
            <a:off x="2414250" y="0"/>
            <a:ext cx="7396900" cy="31700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descr="nakit, para, para taşıma, para birimi içeren bir resim&#10;&#10;Açıklama otomatik olarak oluşturuldu" id="534" name="Google Shape;534;p33"/>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535" name="Google Shape;535;p33"/>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536" name="Google Shape;536;p3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537" name="Google Shape;537;p3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38" name="Google Shape;538;p3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39" name="Google Shape;539;p3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40" name="Google Shape;540;p3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41" name="Google Shape;541;p33"/>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42" name="Google Shape;542;p33"/>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543" name="Google Shape;543;p33"/>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544" name="Google Shape;544;p33"/>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545" name="Google Shape;545;p33"/>
          <p:cNvPicPr preferRelativeResize="0"/>
          <p:nvPr/>
        </p:nvPicPr>
        <p:blipFill rotWithShape="1">
          <a:blip r:embed="rId5">
            <a:alphaModFix/>
          </a:blip>
          <a:srcRect b="0" l="0" r="0" t="0"/>
          <a:stretch/>
        </p:blipFill>
        <p:spPr>
          <a:xfrm rot="2220000">
            <a:off x="9933554" y="460055"/>
            <a:ext cx="2404936" cy="1711022"/>
          </a:xfrm>
          <a:prstGeom prst="rect">
            <a:avLst/>
          </a:prstGeom>
          <a:noFill/>
          <a:ln>
            <a:noFill/>
          </a:ln>
        </p:spPr>
      </p:pic>
      <p:sp>
        <p:nvSpPr>
          <p:cNvPr id="546" name="Google Shape;546;p33"/>
          <p:cNvSpPr txBox="1"/>
          <p:nvPr/>
        </p:nvSpPr>
        <p:spPr>
          <a:xfrm>
            <a:off x="200129" y="2504413"/>
            <a:ext cx="224008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ADASYN Training, Test and Validation Sets</a:t>
            </a:r>
            <a:endParaRPr b="1" sz="2000">
              <a:solidFill>
                <a:schemeClr val="dk1"/>
              </a:solidFill>
              <a:latin typeface="Avenir"/>
              <a:ea typeface="Avenir"/>
              <a:cs typeface="Avenir"/>
              <a:sym typeface="Avenir"/>
            </a:endParaRPr>
          </a:p>
        </p:txBody>
      </p:sp>
      <p:pic>
        <p:nvPicPr>
          <p:cNvPr id="547" name="Google Shape;547;p33"/>
          <p:cNvPicPr preferRelativeResize="0"/>
          <p:nvPr/>
        </p:nvPicPr>
        <p:blipFill>
          <a:blip r:embed="rId6">
            <a:alphaModFix/>
          </a:blip>
          <a:stretch>
            <a:fillRect/>
          </a:stretch>
        </p:blipFill>
        <p:spPr>
          <a:xfrm>
            <a:off x="3225725" y="3373075"/>
            <a:ext cx="8001200" cy="3429075"/>
          </a:xfrm>
          <a:prstGeom prst="rect">
            <a:avLst/>
          </a:prstGeom>
          <a:noFill/>
          <a:ln>
            <a:noFill/>
          </a:ln>
        </p:spPr>
      </p:pic>
      <p:pic>
        <p:nvPicPr>
          <p:cNvPr id="548" name="Google Shape;548;p33"/>
          <p:cNvPicPr preferRelativeResize="0"/>
          <p:nvPr/>
        </p:nvPicPr>
        <p:blipFill>
          <a:blip r:embed="rId7">
            <a:alphaModFix/>
          </a:blip>
          <a:stretch>
            <a:fillRect/>
          </a:stretch>
        </p:blipFill>
        <p:spPr>
          <a:xfrm>
            <a:off x="2645300" y="0"/>
            <a:ext cx="7707399" cy="3303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nakit, para, para taşıma, para birimi içeren bir resim&#10;&#10;Açıklama otomatik olarak oluşturuldu" id="553" name="Google Shape;553;p34"/>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554" name="Google Shape;554;p34"/>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555" name="Google Shape;555;p3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556" name="Google Shape;556;p3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57" name="Google Shape;557;p3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58" name="Google Shape;558;p3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59" name="Google Shape;559;p3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60" name="Google Shape;560;p34"/>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61" name="Google Shape;561;p34"/>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562" name="Google Shape;562;p34"/>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563" name="Google Shape;563;p34"/>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564" name="Google Shape;564;p34"/>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565" name="Google Shape;565;p34"/>
          <p:cNvSpPr txBox="1"/>
          <p:nvPr/>
        </p:nvSpPr>
        <p:spPr>
          <a:xfrm>
            <a:off x="200129" y="2504413"/>
            <a:ext cx="224008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ADASYN Training Set with Undersampled Test and Validation Sets</a:t>
            </a:r>
            <a:endParaRPr b="1" sz="2000">
              <a:solidFill>
                <a:schemeClr val="dk1"/>
              </a:solidFill>
              <a:latin typeface="Avenir"/>
              <a:ea typeface="Avenir"/>
              <a:cs typeface="Avenir"/>
              <a:sym typeface="Avenir"/>
            </a:endParaRPr>
          </a:p>
        </p:txBody>
      </p:sp>
      <p:pic>
        <p:nvPicPr>
          <p:cNvPr id="566" name="Google Shape;566;p34"/>
          <p:cNvPicPr preferRelativeResize="0"/>
          <p:nvPr/>
        </p:nvPicPr>
        <p:blipFill>
          <a:blip r:embed="rId6">
            <a:alphaModFix/>
          </a:blip>
          <a:stretch>
            <a:fillRect/>
          </a:stretch>
        </p:blipFill>
        <p:spPr>
          <a:xfrm>
            <a:off x="3776311" y="3404062"/>
            <a:ext cx="7835090" cy="3357896"/>
          </a:xfrm>
          <a:prstGeom prst="rect">
            <a:avLst/>
          </a:prstGeom>
          <a:noFill/>
          <a:ln>
            <a:noFill/>
          </a:ln>
        </p:spPr>
      </p:pic>
      <p:pic>
        <p:nvPicPr>
          <p:cNvPr id="567" name="Google Shape;567;p34"/>
          <p:cNvPicPr preferRelativeResize="0"/>
          <p:nvPr/>
        </p:nvPicPr>
        <p:blipFill>
          <a:blip r:embed="rId7">
            <a:alphaModFix/>
          </a:blip>
          <a:stretch>
            <a:fillRect/>
          </a:stretch>
        </p:blipFill>
        <p:spPr>
          <a:xfrm>
            <a:off x="2440225" y="0"/>
            <a:ext cx="7835107" cy="335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nakit, para, para taşıma, para birimi içeren bir resim&#10;&#10;Açıklama otomatik olarak oluşturuldu" id="572" name="Google Shape;572;p35"/>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573" name="Google Shape;573;p35"/>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574" name="Google Shape;574;p3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575" name="Google Shape;575;p3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76" name="Google Shape;576;p3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77" name="Google Shape;577;p3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78" name="Google Shape;578;p3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79" name="Google Shape;579;p35"/>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80" name="Google Shape;580;p35"/>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581" name="Google Shape;581;p35"/>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582" name="Google Shape;582;p35"/>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583" name="Google Shape;583;p35"/>
          <p:cNvPicPr preferRelativeResize="0"/>
          <p:nvPr/>
        </p:nvPicPr>
        <p:blipFill rotWithShape="1">
          <a:blip r:embed="rId5">
            <a:alphaModFix/>
          </a:blip>
          <a:srcRect b="0" l="0" r="0" t="0"/>
          <a:stretch/>
        </p:blipFill>
        <p:spPr>
          <a:xfrm rot="2220000">
            <a:off x="9828704" y="649855"/>
            <a:ext cx="2404936" cy="1711022"/>
          </a:xfrm>
          <a:prstGeom prst="rect">
            <a:avLst/>
          </a:prstGeom>
          <a:noFill/>
          <a:ln>
            <a:noFill/>
          </a:ln>
        </p:spPr>
      </p:pic>
      <p:sp>
        <p:nvSpPr>
          <p:cNvPr id="584" name="Google Shape;584;p35"/>
          <p:cNvSpPr txBox="1"/>
          <p:nvPr/>
        </p:nvSpPr>
        <p:spPr>
          <a:xfrm>
            <a:off x="200129" y="2504413"/>
            <a:ext cx="224008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Clusterbased Training, Test and Validation Sets</a:t>
            </a:r>
            <a:endParaRPr b="1" sz="2000">
              <a:solidFill>
                <a:schemeClr val="dk1"/>
              </a:solidFill>
              <a:latin typeface="Avenir"/>
              <a:ea typeface="Avenir"/>
              <a:cs typeface="Avenir"/>
              <a:sym typeface="Avenir"/>
            </a:endParaRPr>
          </a:p>
        </p:txBody>
      </p:sp>
      <p:pic>
        <p:nvPicPr>
          <p:cNvPr id="585" name="Google Shape;585;p35"/>
          <p:cNvPicPr preferRelativeResize="0"/>
          <p:nvPr/>
        </p:nvPicPr>
        <p:blipFill>
          <a:blip r:embed="rId6">
            <a:alphaModFix/>
          </a:blip>
          <a:stretch>
            <a:fillRect/>
          </a:stretch>
        </p:blipFill>
        <p:spPr>
          <a:xfrm>
            <a:off x="3362550" y="3408025"/>
            <a:ext cx="8004175" cy="3430350"/>
          </a:xfrm>
          <a:prstGeom prst="rect">
            <a:avLst/>
          </a:prstGeom>
          <a:noFill/>
          <a:ln>
            <a:noFill/>
          </a:ln>
        </p:spPr>
      </p:pic>
      <p:pic>
        <p:nvPicPr>
          <p:cNvPr id="586" name="Google Shape;586;p35"/>
          <p:cNvPicPr preferRelativeResize="0"/>
          <p:nvPr/>
        </p:nvPicPr>
        <p:blipFill>
          <a:blip r:embed="rId7">
            <a:alphaModFix/>
          </a:blip>
          <a:stretch>
            <a:fillRect/>
          </a:stretch>
        </p:blipFill>
        <p:spPr>
          <a:xfrm>
            <a:off x="2592850" y="0"/>
            <a:ext cx="7748199" cy="3320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nakit, para, para taşıma, para birimi içeren bir resim&#10;&#10;Açıklama otomatik olarak oluşturuldu" id="591" name="Google Shape;591;p36"/>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592" name="Google Shape;592;p36"/>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593" name="Google Shape;593;p3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594" name="Google Shape;594;p3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595" name="Google Shape;595;p3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596" name="Google Shape;596;p3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597" name="Google Shape;597;p3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598" name="Google Shape;598;p36"/>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599" name="Google Shape;599;p36"/>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600" name="Google Shape;600;p36"/>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601" name="Google Shape;601;p36"/>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602" name="Google Shape;602;p36"/>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603" name="Google Shape;603;p36"/>
          <p:cNvSpPr txBox="1"/>
          <p:nvPr/>
        </p:nvSpPr>
        <p:spPr>
          <a:xfrm>
            <a:off x="200129" y="2332056"/>
            <a:ext cx="2240084"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Clusterbased Training Set With Undersampled</a:t>
            </a:r>
            <a:endParaRPr/>
          </a:p>
          <a:p>
            <a:pPr indent="0" lvl="0" marL="0" marR="0" rtl="0" algn="l">
              <a:spcBef>
                <a:spcPts val="0"/>
              </a:spcBef>
              <a:spcAft>
                <a:spcPts val="0"/>
              </a:spcAft>
              <a:buNone/>
            </a:pPr>
            <a:r>
              <a:rPr b="1" lang="tr-TR" sz="2000">
                <a:solidFill>
                  <a:schemeClr val="dk1"/>
                </a:solidFill>
                <a:latin typeface="Avenir"/>
                <a:ea typeface="Avenir"/>
                <a:cs typeface="Avenir"/>
                <a:sym typeface="Avenir"/>
              </a:rPr>
              <a:t>Test and Validation Sets</a:t>
            </a:r>
            <a:endParaRPr b="1" sz="2000">
              <a:solidFill>
                <a:schemeClr val="dk1"/>
              </a:solidFill>
              <a:latin typeface="Avenir"/>
              <a:ea typeface="Avenir"/>
              <a:cs typeface="Avenir"/>
              <a:sym typeface="Avenir"/>
            </a:endParaRPr>
          </a:p>
        </p:txBody>
      </p:sp>
      <p:pic>
        <p:nvPicPr>
          <p:cNvPr id="604" name="Google Shape;604;p36"/>
          <p:cNvPicPr preferRelativeResize="0"/>
          <p:nvPr/>
        </p:nvPicPr>
        <p:blipFill>
          <a:blip r:embed="rId6">
            <a:alphaModFix/>
          </a:blip>
          <a:stretch>
            <a:fillRect/>
          </a:stretch>
        </p:blipFill>
        <p:spPr>
          <a:xfrm>
            <a:off x="4094536" y="3444262"/>
            <a:ext cx="7835090" cy="3357896"/>
          </a:xfrm>
          <a:prstGeom prst="rect">
            <a:avLst/>
          </a:prstGeom>
          <a:noFill/>
          <a:ln>
            <a:noFill/>
          </a:ln>
        </p:spPr>
      </p:pic>
      <p:pic>
        <p:nvPicPr>
          <p:cNvPr id="605" name="Google Shape;605;p36"/>
          <p:cNvPicPr preferRelativeResize="0"/>
          <p:nvPr/>
        </p:nvPicPr>
        <p:blipFill>
          <a:blip r:embed="rId7">
            <a:alphaModFix/>
          </a:blip>
          <a:stretch>
            <a:fillRect/>
          </a:stretch>
        </p:blipFill>
        <p:spPr>
          <a:xfrm>
            <a:off x="2217098" y="56250"/>
            <a:ext cx="7660660" cy="328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descr="nakit, para, para taşıma, para birimi içeren bir resim&#10;&#10;Açıklama otomatik olarak oluşturuldu" id="610" name="Google Shape;610;p37"/>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611" name="Google Shape;611;p37"/>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612" name="Google Shape;612;p3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613" name="Google Shape;613;p3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614" name="Google Shape;614;p3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615" name="Google Shape;615;p3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616" name="Google Shape;616;p3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617" name="Google Shape;617;p37"/>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618" name="Google Shape;618;p37"/>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619" name="Google Shape;619;p37"/>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620" name="Google Shape;620;p37"/>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621" name="Google Shape;621;p37"/>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622" name="Google Shape;622;p37"/>
          <p:cNvSpPr txBox="1"/>
          <p:nvPr/>
        </p:nvSpPr>
        <p:spPr>
          <a:xfrm>
            <a:off x="200129" y="2504413"/>
            <a:ext cx="224008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Nearmiss Training, Test and Validation Sets</a:t>
            </a:r>
            <a:endParaRPr b="1" sz="2000">
              <a:solidFill>
                <a:schemeClr val="dk1"/>
              </a:solidFill>
              <a:latin typeface="Avenir"/>
              <a:ea typeface="Avenir"/>
              <a:cs typeface="Avenir"/>
              <a:sym typeface="Avenir"/>
            </a:endParaRPr>
          </a:p>
        </p:txBody>
      </p:sp>
      <p:pic>
        <p:nvPicPr>
          <p:cNvPr id="623" name="Google Shape;623;p37"/>
          <p:cNvPicPr preferRelativeResize="0"/>
          <p:nvPr/>
        </p:nvPicPr>
        <p:blipFill>
          <a:blip r:embed="rId6">
            <a:alphaModFix/>
          </a:blip>
          <a:stretch>
            <a:fillRect/>
          </a:stretch>
        </p:blipFill>
        <p:spPr>
          <a:xfrm>
            <a:off x="3732600" y="3399300"/>
            <a:ext cx="7939999" cy="3402851"/>
          </a:xfrm>
          <a:prstGeom prst="rect">
            <a:avLst/>
          </a:prstGeom>
          <a:noFill/>
          <a:ln>
            <a:noFill/>
          </a:ln>
        </p:spPr>
      </p:pic>
      <p:pic>
        <p:nvPicPr>
          <p:cNvPr id="624" name="Google Shape;624;p37"/>
          <p:cNvPicPr preferRelativeResize="0"/>
          <p:nvPr/>
        </p:nvPicPr>
        <p:blipFill>
          <a:blip r:embed="rId7">
            <a:alphaModFix/>
          </a:blip>
          <a:stretch>
            <a:fillRect/>
          </a:stretch>
        </p:blipFill>
        <p:spPr>
          <a:xfrm>
            <a:off x="2519100" y="0"/>
            <a:ext cx="7585025" cy="3250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descr="nakit, para, para taşıma, para birimi içeren bir resim&#10;&#10;Açıklama otomatik olarak oluşturuldu" id="629" name="Google Shape;629;p38"/>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630" name="Google Shape;630;p38"/>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631" name="Google Shape;631;p3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632" name="Google Shape;632;p3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633" name="Google Shape;633;p3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634" name="Google Shape;634;p3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635" name="Google Shape;635;p3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636" name="Google Shape;636;p38"/>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637" name="Google Shape;637;p38"/>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638" name="Google Shape;638;p38"/>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639" name="Google Shape;639;p38"/>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640" name="Google Shape;640;p38"/>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641" name="Google Shape;641;p38"/>
          <p:cNvSpPr txBox="1"/>
          <p:nvPr/>
        </p:nvSpPr>
        <p:spPr>
          <a:xfrm>
            <a:off x="200129" y="2504413"/>
            <a:ext cx="224008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Nearmiss Training Set with Undersampled Test and Validation Sets</a:t>
            </a:r>
            <a:endParaRPr b="1" sz="2000">
              <a:solidFill>
                <a:schemeClr val="dk1"/>
              </a:solidFill>
              <a:latin typeface="Avenir"/>
              <a:ea typeface="Avenir"/>
              <a:cs typeface="Avenir"/>
              <a:sym typeface="Avenir"/>
            </a:endParaRPr>
          </a:p>
        </p:txBody>
      </p:sp>
      <p:pic>
        <p:nvPicPr>
          <p:cNvPr id="642" name="Google Shape;642;p38"/>
          <p:cNvPicPr preferRelativeResize="0"/>
          <p:nvPr/>
        </p:nvPicPr>
        <p:blipFill>
          <a:blip r:embed="rId6">
            <a:alphaModFix/>
          </a:blip>
          <a:stretch>
            <a:fillRect/>
          </a:stretch>
        </p:blipFill>
        <p:spPr>
          <a:xfrm>
            <a:off x="3802561" y="3480487"/>
            <a:ext cx="7835090" cy="3357896"/>
          </a:xfrm>
          <a:prstGeom prst="rect">
            <a:avLst/>
          </a:prstGeom>
          <a:noFill/>
          <a:ln>
            <a:noFill/>
          </a:ln>
        </p:spPr>
      </p:pic>
      <p:pic>
        <p:nvPicPr>
          <p:cNvPr id="643" name="Google Shape;643;p38"/>
          <p:cNvPicPr preferRelativeResize="0"/>
          <p:nvPr/>
        </p:nvPicPr>
        <p:blipFill>
          <a:blip r:embed="rId7">
            <a:alphaModFix/>
          </a:blip>
          <a:stretch>
            <a:fillRect/>
          </a:stretch>
        </p:blipFill>
        <p:spPr>
          <a:xfrm>
            <a:off x="2370575" y="0"/>
            <a:ext cx="7393099" cy="31684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descr="nakit, para, para taşıma, para birimi içeren bir resim&#10;&#10;Açıklama otomatik olarak oluşturuldu" id="648" name="Google Shape;648;p39"/>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649" name="Google Shape;649;p39"/>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650" name="Google Shape;650;p3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651" name="Google Shape;651;p3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652" name="Google Shape;652;p3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653" name="Google Shape;653;p3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654" name="Google Shape;654;p3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655" name="Google Shape;655;p39"/>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656" name="Google Shape;656;p39"/>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657" name="Google Shape;657;p39"/>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658" name="Google Shape;658;p39"/>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659" name="Google Shape;659;p39"/>
          <p:cNvPicPr preferRelativeResize="0"/>
          <p:nvPr/>
        </p:nvPicPr>
        <p:blipFill rotWithShape="1">
          <a:blip r:embed="rId5">
            <a:alphaModFix/>
          </a:blip>
          <a:srcRect b="0" l="0" r="0" t="0"/>
          <a:stretch/>
        </p:blipFill>
        <p:spPr>
          <a:xfrm rot="2220000">
            <a:off x="9776254" y="551405"/>
            <a:ext cx="2404936" cy="1711022"/>
          </a:xfrm>
          <a:prstGeom prst="rect">
            <a:avLst/>
          </a:prstGeom>
          <a:noFill/>
          <a:ln>
            <a:noFill/>
          </a:ln>
        </p:spPr>
      </p:pic>
      <p:sp>
        <p:nvSpPr>
          <p:cNvPr id="660" name="Google Shape;660;p39"/>
          <p:cNvSpPr txBox="1"/>
          <p:nvPr/>
        </p:nvSpPr>
        <p:spPr>
          <a:xfrm>
            <a:off x="200129" y="2504413"/>
            <a:ext cx="224008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SMOTE Training, Test and Validation Sets</a:t>
            </a:r>
            <a:endParaRPr b="1" sz="2000">
              <a:solidFill>
                <a:schemeClr val="dk1"/>
              </a:solidFill>
              <a:latin typeface="Avenir"/>
              <a:ea typeface="Avenir"/>
              <a:cs typeface="Avenir"/>
              <a:sym typeface="Avenir"/>
            </a:endParaRPr>
          </a:p>
        </p:txBody>
      </p:sp>
      <p:pic>
        <p:nvPicPr>
          <p:cNvPr id="661" name="Google Shape;661;p39"/>
          <p:cNvPicPr preferRelativeResize="0"/>
          <p:nvPr/>
        </p:nvPicPr>
        <p:blipFill>
          <a:blip r:embed="rId6">
            <a:alphaModFix/>
          </a:blip>
          <a:stretch>
            <a:fillRect/>
          </a:stretch>
        </p:blipFill>
        <p:spPr>
          <a:xfrm>
            <a:off x="3523450" y="3303175"/>
            <a:ext cx="8070500" cy="3458775"/>
          </a:xfrm>
          <a:prstGeom prst="rect">
            <a:avLst/>
          </a:prstGeom>
          <a:noFill/>
          <a:ln>
            <a:noFill/>
          </a:ln>
        </p:spPr>
      </p:pic>
      <p:pic>
        <p:nvPicPr>
          <p:cNvPr id="662" name="Google Shape;662;p39"/>
          <p:cNvPicPr preferRelativeResize="0"/>
          <p:nvPr/>
        </p:nvPicPr>
        <p:blipFill>
          <a:blip r:embed="rId7">
            <a:alphaModFix/>
          </a:blip>
          <a:stretch>
            <a:fillRect/>
          </a:stretch>
        </p:blipFill>
        <p:spPr>
          <a:xfrm>
            <a:off x="2519100" y="0"/>
            <a:ext cx="7585001" cy="3250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nakit, para, para taşıma, para birimi içeren bir resim&#10;&#10;Açıklama otomatik olarak oluşturuldu" id="667" name="Google Shape;667;p40"/>
          <p:cNvPicPr preferRelativeResize="0"/>
          <p:nvPr>
            <p:ph idx="1" type="body"/>
          </p:nvPr>
        </p:nvPicPr>
        <p:blipFill rotWithShape="1">
          <a:blip r:embed="rId3">
            <a:alphaModFix/>
          </a:blip>
          <a:srcRect b="0" l="0" r="0" t="0"/>
          <a:stretch/>
        </p:blipFill>
        <p:spPr>
          <a:xfrm>
            <a:off x="-75714" y="4790482"/>
            <a:ext cx="1867296" cy="1244864"/>
          </a:xfrm>
          <a:prstGeom prst="rect">
            <a:avLst/>
          </a:prstGeom>
          <a:noFill/>
          <a:ln>
            <a:noFill/>
          </a:ln>
        </p:spPr>
      </p:pic>
      <p:pic>
        <p:nvPicPr>
          <p:cNvPr descr="nakit, para, para taşıma, para birimi içeren bir resim&#10;&#10;Açıklama otomatik olarak oluşturuldu" id="668" name="Google Shape;668;p40"/>
          <p:cNvPicPr preferRelativeResize="0"/>
          <p:nvPr/>
        </p:nvPicPr>
        <p:blipFill rotWithShape="1">
          <a:blip r:embed="rId3">
            <a:alphaModFix/>
          </a:blip>
          <a:srcRect b="0" l="0" r="0" t="0"/>
          <a:stretch/>
        </p:blipFill>
        <p:spPr>
          <a:xfrm>
            <a:off x="852615" y="4785362"/>
            <a:ext cx="1867296" cy="1244864"/>
          </a:xfrm>
          <a:prstGeom prst="rect">
            <a:avLst/>
          </a:prstGeom>
          <a:noFill/>
          <a:ln>
            <a:noFill/>
          </a:ln>
        </p:spPr>
      </p:pic>
      <p:pic>
        <p:nvPicPr>
          <p:cNvPr descr="insan yüzü, metin, nakit, para içeren bir resim" id="669" name="Google Shape;669;p4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670" name="Google Shape;670;p4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671" name="Google Shape;671;p4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672" name="Google Shape;672;p4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673" name="Google Shape;673;p4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674" name="Google Shape;674;p40"/>
          <p:cNvPicPr preferRelativeResize="0"/>
          <p:nvPr/>
        </p:nvPicPr>
        <p:blipFill rotWithShape="1">
          <a:blip r:embed="rId5">
            <a:alphaModFix/>
          </a:blip>
          <a:srcRect b="0" l="0" r="0" t="0"/>
          <a:stretch/>
        </p:blipFill>
        <p:spPr>
          <a:xfrm>
            <a:off x="-148285" y="525867"/>
            <a:ext cx="2404936" cy="1711022"/>
          </a:xfrm>
          <a:prstGeom prst="rect">
            <a:avLst/>
          </a:prstGeom>
          <a:noFill/>
          <a:ln>
            <a:noFill/>
          </a:ln>
        </p:spPr>
      </p:pic>
      <p:pic>
        <p:nvPicPr>
          <p:cNvPr descr="daire içeren bir resim&#10;&#10;Açıklama otomatik olarak oluşturuldu" id="675" name="Google Shape;675;p40"/>
          <p:cNvPicPr preferRelativeResize="0"/>
          <p:nvPr/>
        </p:nvPicPr>
        <p:blipFill rotWithShape="1">
          <a:blip r:embed="rId5">
            <a:alphaModFix/>
          </a:blip>
          <a:srcRect b="0" l="0" r="0" t="0"/>
          <a:stretch/>
        </p:blipFill>
        <p:spPr>
          <a:xfrm>
            <a:off x="114170" y="-85883"/>
            <a:ext cx="2404936" cy="1711022"/>
          </a:xfrm>
          <a:prstGeom prst="rect">
            <a:avLst/>
          </a:prstGeom>
          <a:noFill/>
          <a:ln>
            <a:noFill/>
          </a:ln>
        </p:spPr>
      </p:pic>
      <p:pic>
        <p:nvPicPr>
          <p:cNvPr descr="daire içeren bir resim&#10;&#10;Açıklama otomatik olarak oluşturuldu" id="676" name="Google Shape;676;p40"/>
          <p:cNvPicPr preferRelativeResize="0"/>
          <p:nvPr/>
        </p:nvPicPr>
        <p:blipFill rotWithShape="1">
          <a:blip r:embed="rId5">
            <a:alphaModFix/>
          </a:blip>
          <a:srcRect b="0" l="0" r="0" t="0"/>
          <a:stretch/>
        </p:blipFill>
        <p:spPr>
          <a:xfrm rot="2220000">
            <a:off x="10036388" y="-268452"/>
            <a:ext cx="2404936" cy="1711022"/>
          </a:xfrm>
          <a:prstGeom prst="rect">
            <a:avLst/>
          </a:prstGeom>
          <a:noFill/>
          <a:ln>
            <a:noFill/>
          </a:ln>
        </p:spPr>
      </p:pic>
      <p:pic>
        <p:nvPicPr>
          <p:cNvPr descr="daire içeren bir resim&#10;&#10;Açıklama otomatik olarak oluşturuldu" id="677" name="Google Shape;677;p40"/>
          <p:cNvPicPr preferRelativeResize="0"/>
          <p:nvPr/>
        </p:nvPicPr>
        <p:blipFill rotWithShape="1">
          <a:blip r:embed="rId5">
            <a:alphaModFix/>
          </a:blip>
          <a:srcRect b="0" l="0" r="0" t="0"/>
          <a:stretch/>
        </p:blipFill>
        <p:spPr>
          <a:xfrm rot="2220000">
            <a:off x="10038625" y="208021"/>
            <a:ext cx="2404936" cy="1711022"/>
          </a:xfrm>
          <a:prstGeom prst="rect">
            <a:avLst/>
          </a:prstGeom>
          <a:noFill/>
          <a:ln>
            <a:noFill/>
          </a:ln>
        </p:spPr>
      </p:pic>
      <p:pic>
        <p:nvPicPr>
          <p:cNvPr descr="daire içeren bir resim&#10;&#10;Açıklama otomatik olarak oluşturuldu" id="678" name="Google Shape;678;p40"/>
          <p:cNvPicPr preferRelativeResize="0"/>
          <p:nvPr/>
        </p:nvPicPr>
        <p:blipFill rotWithShape="1">
          <a:blip r:embed="rId5">
            <a:alphaModFix/>
          </a:blip>
          <a:srcRect b="0" l="0" r="0" t="0"/>
          <a:stretch/>
        </p:blipFill>
        <p:spPr>
          <a:xfrm rot="2220000">
            <a:off x="9251954" y="-92920"/>
            <a:ext cx="2404936" cy="1711022"/>
          </a:xfrm>
          <a:prstGeom prst="rect">
            <a:avLst/>
          </a:prstGeom>
          <a:noFill/>
          <a:ln>
            <a:noFill/>
          </a:ln>
        </p:spPr>
      </p:pic>
      <p:sp>
        <p:nvSpPr>
          <p:cNvPr id="679" name="Google Shape;679;p40"/>
          <p:cNvSpPr txBox="1"/>
          <p:nvPr/>
        </p:nvSpPr>
        <p:spPr>
          <a:xfrm>
            <a:off x="200129" y="2504413"/>
            <a:ext cx="224008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Avenir"/>
                <a:ea typeface="Avenir"/>
                <a:cs typeface="Avenir"/>
                <a:sym typeface="Avenir"/>
              </a:rPr>
              <a:t>One Hidden Layer vs Double Hidden Layer on SMOTE Training Set With Undersampled Test and Validation Sets</a:t>
            </a:r>
            <a:endParaRPr b="1" sz="2000">
              <a:solidFill>
                <a:schemeClr val="dk1"/>
              </a:solidFill>
              <a:latin typeface="Avenir"/>
              <a:ea typeface="Avenir"/>
              <a:cs typeface="Avenir"/>
              <a:sym typeface="Avenir"/>
            </a:endParaRPr>
          </a:p>
        </p:txBody>
      </p:sp>
      <p:pic>
        <p:nvPicPr>
          <p:cNvPr id="680" name="Google Shape;680;p40"/>
          <p:cNvPicPr preferRelativeResize="0"/>
          <p:nvPr/>
        </p:nvPicPr>
        <p:blipFill>
          <a:blip r:embed="rId6">
            <a:alphaModFix/>
          </a:blip>
          <a:stretch>
            <a:fillRect/>
          </a:stretch>
        </p:blipFill>
        <p:spPr>
          <a:xfrm>
            <a:off x="3566611" y="3444262"/>
            <a:ext cx="7835090" cy="3357896"/>
          </a:xfrm>
          <a:prstGeom prst="rect">
            <a:avLst/>
          </a:prstGeom>
          <a:noFill/>
          <a:ln>
            <a:noFill/>
          </a:ln>
        </p:spPr>
      </p:pic>
      <p:pic>
        <p:nvPicPr>
          <p:cNvPr id="681" name="Google Shape;681;p40"/>
          <p:cNvPicPr preferRelativeResize="0"/>
          <p:nvPr/>
        </p:nvPicPr>
        <p:blipFill>
          <a:blip r:embed="rId7">
            <a:alphaModFix/>
          </a:blip>
          <a:stretch>
            <a:fillRect/>
          </a:stretch>
        </p:blipFill>
        <p:spPr>
          <a:xfrm>
            <a:off x="2256650" y="82475"/>
            <a:ext cx="7661574" cy="328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daire içeren bir resim&#10;&#10;Açıklama otomatik olarak oluşturuldu" id="686" name="Google Shape;686;p41"/>
          <p:cNvPicPr preferRelativeResize="0"/>
          <p:nvPr/>
        </p:nvPicPr>
        <p:blipFill rotWithShape="1">
          <a:blip r:embed="rId3">
            <a:alphaModFix/>
          </a:blip>
          <a:srcRect b="0" l="0" r="0" t="0"/>
          <a:stretch/>
        </p:blipFill>
        <p:spPr>
          <a:xfrm>
            <a:off x="-250308" y="-183336"/>
            <a:ext cx="2404936" cy="1711022"/>
          </a:xfrm>
          <a:prstGeom prst="rect">
            <a:avLst/>
          </a:prstGeom>
          <a:noFill/>
          <a:ln>
            <a:noFill/>
          </a:ln>
        </p:spPr>
      </p:pic>
      <p:pic>
        <p:nvPicPr>
          <p:cNvPr descr="daire içeren bir resim&#10;&#10;Açıklama otomatik olarak oluşturuldu" id="687" name="Google Shape;687;p41"/>
          <p:cNvPicPr preferRelativeResize="0"/>
          <p:nvPr/>
        </p:nvPicPr>
        <p:blipFill rotWithShape="1">
          <a:blip r:embed="rId3">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688" name="Google Shape;688;p41"/>
          <p:cNvPicPr preferRelativeResize="0"/>
          <p:nvPr/>
        </p:nvPicPr>
        <p:blipFill rotWithShape="1">
          <a:blip r:embed="rId3">
            <a:alphaModFix/>
          </a:blip>
          <a:srcRect b="0" l="0" r="0" t="0"/>
          <a:stretch/>
        </p:blipFill>
        <p:spPr>
          <a:xfrm>
            <a:off x="536223" y="461598"/>
            <a:ext cx="2404936" cy="1711022"/>
          </a:xfrm>
          <a:prstGeom prst="rect">
            <a:avLst/>
          </a:prstGeom>
          <a:noFill/>
          <a:ln>
            <a:noFill/>
          </a:ln>
        </p:spPr>
      </p:pic>
      <p:pic>
        <p:nvPicPr>
          <p:cNvPr descr="daire içeren bir resim&#10;&#10;Açıklama otomatik olarak oluşturuldu" id="689" name="Google Shape;689;p41"/>
          <p:cNvPicPr preferRelativeResize="0"/>
          <p:nvPr/>
        </p:nvPicPr>
        <p:blipFill rotWithShape="1">
          <a:blip r:embed="rId3">
            <a:alphaModFix/>
          </a:blip>
          <a:srcRect b="0" l="0" r="0" t="0"/>
          <a:stretch/>
        </p:blipFill>
        <p:spPr>
          <a:xfrm>
            <a:off x="904153" y="-181210"/>
            <a:ext cx="2404936" cy="1711022"/>
          </a:xfrm>
          <a:prstGeom prst="rect">
            <a:avLst/>
          </a:prstGeom>
          <a:noFill/>
          <a:ln>
            <a:noFill/>
          </a:ln>
        </p:spPr>
      </p:pic>
      <p:pic>
        <p:nvPicPr>
          <p:cNvPr descr="daire içeren bir resim&#10;&#10;Açıklama otomatik olarak oluşturuldu" id="690" name="Google Shape;690;p41"/>
          <p:cNvPicPr preferRelativeResize="0"/>
          <p:nvPr/>
        </p:nvPicPr>
        <p:blipFill rotWithShape="1">
          <a:blip r:embed="rId3">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691" name="Google Shape;691;p41"/>
          <p:cNvPicPr preferRelativeResize="0"/>
          <p:nvPr/>
        </p:nvPicPr>
        <p:blipFill rotWithShape="1">
          <a:blip r:embed="rId3">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692" name="Google Shape;692;p41"/>
          <p:cNvPicPr preferRelativeResize="0"/>
          <p:nvPr/>
        </p:nvPicPr>
        <p:blipFill rotWithShape="1">
          <a:blip r:embed="rId3">
            <a:alphaModFix/>
          </a:blip>
          <a:srcRect b="0" l="0" r="0" t="0"/>
          <a:stretch/>
        </p:blipFill>
        <p:spPr>
          <a:xfrm rot="2220000">
            <a:off x="9487811" y="-328777"/>
            <a:ext cx="2404936" cy="1711022"/>
          </a:xfrm>
          <a:prstGeom prst="rect">
            <a:avLst/>
          </a:prstGeom>
          <a:noFill/>
          <a:ln>
            <a:noFill/>
          </a:ln>
        </p:spPr>
      </p:pic>
      <p:sp>
        <p:nvSpPr>
          <p:cNvPr id="693" name="Google Shape;693;p41"/>
          <p:cNvSpPr txBox="1"/>
          <p:nvPr/>
        </p:nvSpPr>
        <p:spPr>
          <a:xfrm>
            <a:off x="3874625" y="933749"/>
            <a:ext cx="390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sp>
        <p:nvSpPr>
          <p:cNvPr id="694" name="Google Shape;694;p41"/>
          <p:cNvSpPr txBox="1"/>
          <p:nvPr/>
        </p:nvSpPr>
        <p:spPr>
          <a:xfrm>
            <a:off x="241375" y="2603200"/>
            <a:ext cx="6276900" cy="30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tr-TR">
                <a:solidFill>
                  <a:schemeClr val="dk1"/>
                </a:solidFill>
                <a:latin typeface="Avenir"/>
                <a:ea typeface="Avenir"/>
                <a:cs typeface="Avenir"/>
                <a:sym typeface="Avenir"/>
              </a:rPr>
              <a:t>Training:</a:t>
            </a:r>
            <a:endParaRPr b="1">
              <a:solidFill>
                <a:schemeClr val="dk1"/>
              </a:solidFill>
              <a:latin typeface="Avenir"/>
              <a:ea typeface="Avenir"/>
              <a:cs typeface="Avenir"/>
              <a:sym typeface="Avenir"/>
            </a:endParaRPr>
          </a:p>
          <a:p>
            <a:pPr indent="0" lvl="0" marL="0" rtl="0" algn="l">
              <a:lnSpc>
                <a:spcPct val="115000"/>
              </a:lnSpc>
              <a:spcBef>
                <a:spcPts val="1200"/>
              </a:spcBef>
              <a:spcAft>
                <a:spcPts val="0"/>
              </a:spcAft>
              <a:buNone/>
            </a:pPr>
            <a:r>
              <a:rPr lang="tr-TR" sz="1300">
                <a:solidFill>
                  <a:schemeClr val="dk1"/>
                </a:solidFill>
                <a:latin typeface="Avenir"/>
                <a:ea typeface="Avenir"/>
                <a:cs typeface="Avenir"/>
                <a:sym typeface="Avenir"/>
              </a:rPr>
              <a:t>The model was trained using the original dataset and balanced datasets created with SMOTE, ADASYN, NearMiss, Cluster-Based Sampling, and Weight Assignment to improve performance on imbalanced data.  </a:t>
            </a:r>
            <a:endParaRPr sz="1300">
              <a:solidFill>
                <a:schemeClr val="dk1"/>
              </a:solidFill>
              <a:latin typeface="Avenir"/>
              <a:ea typeface="Avenir"/>
              <a:cs typeface="Avenir"/>
              <a:sym typeface="Avenir"/>
            </a:endParaRPr>
          </a:p>
          <a:p>
            <a:pPr indent="0" lvl="0" marL="0" rtl="0" algn="l">
              <a:lnSpc>
                <a:spcPct val="115000"/>
              </a:lnSpc>
              <a:spcBef>
                <a:spcPts val="1400"/>
              </a:spcBef>
              <a:spcAft>
                <a:spcPts val="0"/>
              </a:spcAft>
              <a:buClr>
                <a:schemeClr val="dk1"/>
              </a:buClr>
              <a:buSzPts val="1100"/>
              <a:buFont typeface="Arial"/>
              <a:buNone/>
            </a:pPr>
            <a:r>
              <a:rPr b="1" lang="tr-TR">
                <a:solidFill>
                  <a:schemeClr val="dk1"/>
                </a:solidFill>
                <a:latin typeface="Avenir"/>
                <a:ea typeface="Avenir"/>
                <a:cs typeface="Avenir"/>
                <a:sym typeface="Avenir"/>
              </a:rPr>
              <a:t>Validation and Testing:</a:t>
            </a:r>
            <a:endParaRPr b="1">
              <a:solidFill>
                <a:schemeClr val="dk1"/>
              </a:solidFill>
              <a:latin typeface="Avenir"/>
              <a:ea typeface="Avenir"/>
              <a:cs typeface="Avenir"/>
              <a:sym typeface="Avenir"/>
            </a:endParaRPr>
          </a:p>
          <a:p>
            <a:pPr indent="0" lvl="0" marL="0" rtl="0" algn="l">
              <a:lnSpc>
                <a:spcPct val="115000"/>
              </a:lnSpc>
              <a:spcBef>
                <a:spcPts val="1200"/>
              </a:spcBef>
              <a:spcAft>
                <a:spcPts val="0"/>
              </a:spcAft>
              <a:buNone/>
            </a:pPr>
            <a:r>
              <a:rPr lang="tr-TR" sz="1300">
                <a:solidFill>
                  <a:schemeClr val="dk1"/>
                </a:solidFill>
                <a:latin typeface="Avenir"/>
                <a:ea typeface="Avenir"/>
                <a:cs typeface="Avenir"/>
                <a:sym typeface="Avenir"/>
              </a:rPr>
              <a:t>The model was evaluated using two different datasets:</a:t>
            </a:r>
            <a:endParaRPr sz="1300">
              <a:solidFill>
                <a:schemeClr val="dk1"/>
              </a:solidFill>
              <a:latin typeface="Avenir"/>
              <a:ea typeface="Avenir"/>
              <a:cs typeface="Avenir"/>
              <a:sym typeface="Avenir"/>
            </a:endParaRPr>
          </a:p>
          <a:p>
            <a:pPr indent="-311150" lvl="0" marL="457200" rtl="0" algn="l">
              <a:lnSpc>
                <a:spcPct val="115000"/>
              </a:lnSpc>
              <a:spcBef>
                <a:spcPts val="1200"/>
              </a:spcBef>
              <a:spcAft>
                <a:spcPts val="0"/>
              </a:spcAft>
              <a:buClr>
                <a:schemeClr val="dk1"/>
              </a:buClr>
              <a:buSzPts val="1300"/>
              <a:buFont typeface="Avenir"/>
              <a:buChar char="●"/>
            </a:pPr>
            <a:r>
              <a:rPr b="1" lang="tr-TR" sz="1300">
                <a:solidFill>
                  <a:schemeClr val="dk1"/>
                </a:solidFill>
                <a:latin typeface="Avenir"/>
                <a:ea typeface="Avenir"/>
                <a:cs typeface="Avenir"/>
                <a:sym typeface="Avenir"/>
              </a:rPr>
              <a:t>Normal validation and test datasets:</a:t>
            </a:r>
            <a:r>
              <a:rPr lang="tr-TR" sz="1300">
                <a:solidFill>
                  <a:schemeClr val="dk1"/>
                </a:solidFill>
                <a:latin typeface="Avenir"/>
                <a:ea typeface="Avenir"/>
                <a:cs typeface="Avenir"/>
                <a:sym typeface="Avenir"/>
              </a:rPr>
              <a:t> Represent the actual data distribution.</a:t>
            </a:r>
            <a:endParaRPr sz="1300">
              <a:solidFill>
                <a:schemeClr val="dk1"/>
              </a:solidFill>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Char char="●"/>
            </a:pPr>
            <a:r>
              <a:rPr b="1" lang="tr-TR" sz="1300">
                <a:solidFill>
                  <a:schemeClr val="dk1"/>
                </a:solidFill>
                <a:latin typeface="Avenir"/>
                <a:ea typeface="Avenir"/>
                <a:cs typeface="Avenir"/>
                <a:sym typeface="Avenir"/>
              </a:rPr>
              <a:t>Undersampled validation and test datasets:</a:t>
            </a:r>
            <a:r>
              <a:rPr lang="tr-TR" sz="1300">
                <a:solidFill>
                  <a:schemeClr val="dk1"/>
                </a:solidFill>
                <a:latin typeface="Avenir"/>
                <a:ea typeface="Avenir"/>
                <a:cs typeface="Avenir"/>
                <a:sym typeface="Avenir"/>
              </a:rPr>
              <a:t> Represent a balanced version of the data to measure the model's performance under balanced conditions.</a:t>
            </a:r>
            <a:endParaRPr sz="2800">
              <a:solidFill>
                <a:schemeClr val="dk1"/>
              </a:solidFill>
              <a:latin typeface="Avenir"/>
              <a:ea typeface="Avenir"/>
              <a:cs typeface="Avenir"/>
              <a:sym typeface="Avenir"/>
            </a:endParaRPr>
          </a:p>
        </p:txBody>
      </p:sp>
      <p:sp>
        <p:nvSpPr>
          <p:cNvPr id="695" name="Google Shape;695;p41"/>
          <p:cNvSpPr txBox="1"/>
          <p:nvPr/>
        </p:nvSpPr>
        <p:spPr>
          <a:xfrm>
            <a:off x="6746600" y="2841825"/>
            <a:ext cx="5187600" cy="30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latin typeface="Avenir"/>
                <a:ea typeface="Avenir"/>
                <a:cs typeface="Avenir"/>
                <a:sym typeface="Avenir"/>
              </a:rPr>
              <a:t>Why was this approach used?</a:t>
            </a:r>
            <a:endParaRPr b="1">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tr-TR" sz="1300">
                <a:solidFill>
                  <a:schemeClr val="dk1"/>
                </a:solidFill>
                <a:latin typeface="Avenir"/>
                <a:ea typeface="Avenir"/>
                <a:cs typeface="Avenir"/>
                <a:sym typeface="Avenir"/>
              </a:rPr>
              <a:t>To compare different data processing techniques:</a:t>
            </a:r>
            <a:endParaRPr b="1" sz="13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tr-TR" sz="1300">
                <a:solidFill>
                  <a:schemeClr val="dk1"/>
                </a:solidFill>
                <a:latin typeface="Avenir"/>
                <a:ea typeface="Avenir"/>
                <a:cs typeface="Avenir"/>
                <a:sym typeface="Avenir"/>
              </a:rPr>
              <a:t>The effects of the data processing techniques  used during training were analyzed during the validation and testing phases.</a:t>
            </a:r>
            <a:endParaRPr sz="13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3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tr-TR" sz="1300">
                <a:solidFill>
                  <a:schemeClr val="dk1"/>
                </a:solidFill>
                <a:latin typeface="Avenir"/>
                <a:ea typeface="Avenir"/>
                <a:cs typeface="Avenir"/>
                <a:sym typeface="Avenir"/>
              </a:rPr>
              <a:t>To test performance:</a:t>
            </a:r>
            <a:endParaRPr b="1" sz="13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tr-TR" sz="1300">
                <a:solidFill>
                  <a:schemeClr val="dk1"/>
                </a:solidFill>
                <a:latin typeface="Avenir"/>
                <a:ea typeface="Avenir"/>
                <a:cs typeface="Avenir"/>
                <a:sym typeface="Avenir"/>
              </a:rPr>
              <a:t>The performance of the model was compared on both unbalanced data (normal set) and balanced data (undersampled set).</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metin, diyagram, ekran görüntüsü, tasarım içeren bir resim&#10;&#10;Açıklama otomatik olarak oluşturuldu" id="177" name="Google Shape;177;p15"/>
          <p:cNvPicPr preferRelativeResize="0"/>
          <p:nvPr/>
        </p:nvPicPr>
        <p:blipFill rotWithShape="1">
          <a:blip r:embed="rId3">
            <a:alphaModFix/>
          </a:blip>
          <a:srcRect b="0" l="0" r="0" t="0"/>
          <a:stretch/>
        </p:blipFill>
        <p:spPr>
          <a:xfrm>
            <a:off x="1719000" y="769001"/>
            <a:ext cx="10217674" cy="5184707"/>
          </a:xfrm>
          <a:prstGeom prst="rect">
            <a:avLst/>
          </a:prstGeom>
          <a:noFill/>
          <a:ln>
            <a:noFill/>
          </a:ln>
        </p:spPr>
      </p:pic>
      <p:pic>
        <p:nvPicPr>
          <p:cNvPr descr="nakit, para, para taşıma, para birimi içeren bir resim&#10;&#10;Açıklama otomatik olarak oluşturuldu" id="178" name="Google Shape;178;p15"/>
          <p:cNvPicPr preferRelativeResize="0"/>
          <p:nvPr>
            <p:ph idx="1" type="body"/>
          </p:nvPr>
        </p:nvPicPr>
        <p:blipFill rotWithShape="1">
          <a:blip r:embed="rId4">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79" name="Google Shape;179;p15"/>
          <p:cNvPicPr preferRelativeResize="0"/>
          <p:nvPr/>
        </p:nvPicPr>
        <p:blipFill rotWithShape="1">
          <a:blip r:embed="rId4">
            <a:alphaModFix/>
          </a:blip>
          <a:srcRect b="0" l="0" r="0" t="0"/>
          <a:stretch/>
        </p:blipFill>
        <p:spPr>
          <a:xfrm>
            <a:off x="-257876" y="4219832"/>
            <a:ext cx="1867296" cy="1244864"/>
          </a:xfrm>
          <a:prstGeom prst="rect">
            <a:avLst/>
          </a:prstGeom>
          <a:noFill/>
          <a:ln>
            <a:noFill/>
          </a:ln>
        </p:spPr>
      </p:pic>
      <p:pic>
        <p:nvPicPr>
          <p:cNvPr descr="daire içeren bir resim&#10;&#10;Açıklama otomatik olarak oluşturuldu" id="180" name="Google Shape;180;p15"/>
          <p:cNvPicPr preferRelativeResize="0"/>
          <p:nvPr/>
        </p:nvPicPr>
        <p:blipFill rotWithShape="1">
          <a:blip r:embed="rId5">
            <a:alphaModFix/>
          </a:blip>
          <a:srcRect b="0" l="0" r="0" t="0"/>
          <a:stretch/>
        </p:blipFill>
        <p:spPr>
          <a:xfrm>
            <a:off x="-571383" y="-76311"/>
            <a:ext cx="2404936" cy="1711022"/>
          </a:xfrm>
          <a:prstGeom prst="rect">
            <a:avLst/>
          </a:prstGeom>
          <a:noFill/>
          <a:ln>
            <a:noFill/>
          </a:ln>
        </p:spPr>
      </p:pic>
      <p:pic>
        <p:nvPicPr>
          <p:cNvPr descr="insan yüzü, metin, nakit, para içeren bir resim" id="181" name="Google Shape;181;p15"/>
          <p:cNvPicPr preferRelativeResize="0"/>
          <p:nvPr/>
        </p:nvPicPr>
        <p:blipFill rotWithShape="1">
          <a:blip r:embed="rId6">
            <a:alphaModFix/>
          </a:blip>
          <a:srcRect b="0" l="0" r="0" t="0"/>
          <a:stretch/>
        </p:blipFill>
        <p:spPr>
          <a:xfrm>
            <a:off x="-72125" y="5221886"/>
            <a:ext cx="2442691" cy="1616487"/>
          </a:xfrm>
          <a:prstGeom prst="rect">
            <a:avLst/>
          </a:prstGeom>
          <a:noFill/>
          <a:ln>
            <a:noFill/>
          </a:ln>
        </p:spPr>
      </p:pic>
      <p:pic>
        <p:nvPicPr>
          <p:cNvPr descr="insan yüzü, metin, nakit, para içeren bir resim" id="182" name="Google Shape;182;p15"/>
          <p:cNvPicPr preferRelativeResize="0"/>
          <p:nvPr/>
        </p:nvPicPr>
        <p:blipFill rotWithShape="1">
          <a:blip r:embed="rId6">
            <a:alphaModFix/>
          </a:blip>
          <a:srcRect b="0" l="0" r="0" t="0"/>
          <a:stretch/>
        </p:blipFill>
        <p:spPr>
          <a:xfrm>
            <a:off x="397937" y="5284560"/>
            <a:ext cx="2442691" cy="1616487"/>
          </a:xfrm>
          <a:prstGeom prst="rect">
            <a:avLst/>
          </a:prstGeom>
          <a:noFill/>
          <a:ln>
            <a:noFill/>
          </a:ln>
        </p:spPr>
      </p:pic>
      <p:pic>
        <p:nvPicPr>
          <p:cNvPr descr="daire içeren bir resim&#10;&#10;Açıklama otomatik olarak oluşturuldu" id="183" name="Google Shape;183;p15"/>
          <p:cNvPicPr preferRelativeResize="0"/>
          <p:nvPr/>
        </p:nvPicPr>
        <p:blipFill rotWithShape="1">
          <a:blip r:embed="rId5">
            <a:alphaModFix/>
          </a:blip>
          <a:srcRect b="0" l="0" r="0" t="0"/>
          <a:stretch/>
        </p:blipFill>
        <p:spPr>
          <a:xfrm>
            <a:off x="-526697" y="492159"/>
            <a:ext cx="2404936" cy="1711022"/>
          </a:xfrm>
          <a:prstGeom prst="rect">
            <a:avLst/>
          </a:prstGeom>
          <a:noFill/>
          <a:ln>
            <a:noFill/>
          </a:ln>
        </p:spPr>
      </p:pic>
      <p:pic>
        <p:nvPicPr>
          <p:cNvPr descr="daire içeren bir resim&#10;&#10;Açıklama otomatik olarak oluşturuldu" id="184" name="Google Shape;184;p15"/>
          <p:cNvPicPr preferRelativeResize="0"/>
          <p:nvPr/>
        </p:nvPicPr>
        <p:blipFill rotWithShape="1">
          <a:blip r:embed="rId5">
            <a:alphaModFix/>
          </a:blip>
          <a:srcRect b="0" l="0" r="0" t="0"/>
          <a:stretch/>
        </p:blipFill>
        <p:spPr>
          <a:xfrm>
            <a:off x="-620460" y="976156"/>
            <a:ext cx="2404936" cy="1711022"/>
          </a:xfrm>
          <a:prstGeom prst="rect">
            <a:avLst/>
          </a:prstGeom>
          <a:noFill/>
          <a:ln>
            <a:noFill/>
          </a:ln>
        </p:spPr>
      </p:pic>
      <p:pic>
        <p:nvPicPr>
          <p:cNvPr descr="daire içeren bir resim&#10;&#10;Açıklama otomatik olarak oluşturuldu" id="185" name="Google Shape;185;p15"/>
          <p:cNvPicPr preferRelativeResize="0"/>
          <p:nvPr/>
        </p:nvPicPr>
        <p:blipFill rotWithShape="1">
          <a:blip r:embed="rId5">
            <a:alphaModFix/>
          </a:blip>
          <a:srcRect b="0" l="0" r="0" t="0"/>
          <a:stretch/>
        </p:blipFill>
        <p:spPr>
          <a:xfrm>
            <a:off x="-685942" y="1500013"/>
            <a:ext cx="2404936" cy="1711022"/>
          </a:xfrm>
          <a:prstGeom prst="rect">
            <a:avLst/>
          </a:prstGeom>
          <a:noFill/>
          <a:ln>
            <a:noFill/>
          </a:ln>
        </p:spPr>
      </p:pic>
      <p:pic>
        <p:nvPicPr>
          <p:cNvPr descr="daire içeren bir resim&#10;&#10;Açıklama otomatik olarak oluşturuldu" id="186" name="Google Shape;186;p1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descr="daire içeren bir resim&#10;&#10;Açıklama otomatik olarak oluşturuldu" id="700" name="Google Shape;700;p42"/>
          <p:cNvPicPr preferRelativeResize="0"/>
          <p:nvPr/>
        </p:nvPicPr>
        <p:blipFill rotWithShape="1">
          <a:blip r:embed="rId3">
            <a:alphaModFix/>
          </a:blip>
          <a:srcRect b="0" l="0" r="0" t="0"/>
          <a:stretch/>
        </p:blipFill>
        <p:spPr>
          <a:xfrm>
            <a:off x="-250308" y="-183336"/>
            <a:ext cx="2404936" cy="1711022"/>
          </a:xfrm>
          <a:prstGeom prst="rect">
            <a:avLst/>
          </a:prstGeom>
          <a:noFill/>
          <a:ln>
            <a:noFill/>
          </a:ln>
        </p:spPr>
      </p:pic>
      <p:pic>
        <p:nvPicPr>
          <p:cNvPr descr="daire içeren bir resim&#10;&#10;Açıklama otomatik olarak oluşturuldu" id="701" name="Google Shape;701;p42"/>
          <p:cNvPicPr preferRelativeResize="0"/>
          <p:nvPr/>
        </p:nvPicPr>
        <p:blipFill rotWithShape="1">
          <a:blip r:embed="rId3">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702" name="Google Shape;702;p42"/>
          <p:cNvPicPr preferRelativeResize="0"/>
          <p:nvPr/>
        </p:nvPicPr>
        <p:blipFill rotWithShape="1">
          <a:blip r:embed="rId3">
            <a:alphaModFix/>
          </a:blip>
          <a:srcRect b="0" l="0" r="0" t="0"/>
          <a:stretch/>
        </p:blipFill>
        <p:spPr>
          <a:xfrm>
            <a:off x="536223" y="461598"/>
            <a:ext cx="2404936" cy="1711022"/>
          </a:xfrm>
          <a:prstGeom prst="rect">
            <a:avLst/>
          </a:prstGeom>
          <a:noFill/>
          <a:ln>
            <a:noFill/>
          </a:ln>
        </p:spPr>
      </p:pic>
      <p:pic>
        <p:nvPicPr>
          <p:cNvPr descr="daire içeren bir resim&#10;&#10;Açıklama otomatik olarak oluşturuldu" id="703" name="Google Shape;703;p42"/>
          <p:cNvPicPr preferRelativeResize="0"/>
          <p:nvPr/>
        </p:nvPicPr>
        <p:blipFill rotWithShape="1">
          <a:blip r:embed="rId3">
            <a:alphaModFix/>
          </a:blip>
          <a:srcRect b="0" l="0" r="0" t="0"/>
          <a:stretch/>
        </p:blipFill>
        <p:spPr>
          <a:xfrm>
            <a:off x="904153" y="-181210"/>
            <a:ext cx="2404936" cy="1711022"/>
          </a:xfrm>
          <a:prstGeom prst="rect">
            <a:avLst/>
          </a:prstGeom>
          <a:noFill/>
          <a:ln>
            <a:noFill/>
          </a:ln>
        </p:spPr>
      </p:pic>
      <p:pic>
        <p:nvPicPr>
          <p:cNvPr descr="daire içeren bir resim&#10;&#10;Açıklama otomatik olarak oluşturuldu" id="704" name="Google Shape;704;p42"/>
          <p:cNvPicPr preferRelativeResize="0"/>
          <p:nvPr/>
        </p:nvPicPr>
        <p:blipFill rotWithShape="1">
          <a:blip r:embed="rId3">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705" name="Google Shape;705;p42"/>
          <p:cNvPicPr preferRelativeResize="0"/>
          <p:nvPr/>
        </p:nvPicPr>
        <p:blipFill rotWithShape="1">
          <a:blip r:embed="rId3">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706" name="Google Shape;706;p42"/>
          <p:cNvPicPr preferRelativeResize="0"/>
          <p:nvPr/>
        </p:nvPicPr>
        <p:blipFill rotWithShape="1">
          <a:blip r:embed="rId3">
            <a:alphaModFix/>
          </a:blip>
          <a:srcRect b="0" l="0" r="0" t="0"/>
          <a:stretch/>
        </p:blipFill>
        <p:spPr>
          <a:xfrm rot="2220000">
            <a:off x="9487811" y="-328777"/>
            <a:ext cx="2404936" cy="1711022"/>
          </a:xfrm>
          <a:prstGeom prst="rect">
            <a:avLst/>
          </a:prstGeom>
          <a:noFill/>
          <a:ln>
            <a:noFill/>
          </a:ln>
        </p:spPr>
      </p:pic>
      <p:sp>
        <p:nvSpPr>
          <p:cNvPr id="707" name="Google Shape;707;p42"/>
          <p:cNvSpPr txBox="1"/>
          <p:nvPr/>
        </p:nvSpPr>
        <p:spPr>
          <a:xfrm>
            <a:off x="3968000" y="529524"/>
            <a:ext cx="390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pic>
        <p:nvPicPr>
          <p:cNvPr id="708" name="Google Shape;708;p42"/>
          <p:cNvPicPr preferRelativeResize="0"/>
          <p:nvPr/>
        </p:nvPicPr>
        <p:blipFill rotWithShape="1">
          <a:blip r:embed="rId4">
            <a:alphaModFix/>
          </a:blip>
          <a:srcRect b="0" l="0" r="0" t="0"/>
          <a:stretch/>
        </p:blipFill>
        <p:spPr>
          <a:xfrm>
            <a:off x="407637" y="1068335"/>
            <a:ext cx="2988267" cy="3468552"/>
          </a:xfrm>
          <a:prstGeom prst="rect">
            <a:avLst/>
          </a:prstGeom>
          <a:noFill/>
          <a:ln>
            <a:noFill/>
          </a:ln>
        </p:spPr>
      </p:pic>
      <p:pic>
        <p:nvPicPr>
          <p:cNvPr descr="A screenshot of a computer&#10;&#10;Description automatically generated" id="709" name="Google Shape;709;p42"/>
          <p:cNvPicPr preferRelativeResize="0"/>
          <p:nvPr>
            <p:ph idx="1" type="body"/>
          </p:nvPr>
        </p:nvPicPr>
        <p:blipFill rotWithShape="1">
          <a:blip r:embed="rId5">
            <a:alphaModFix/>
          </a:blip>
          <a:srcRect b="0" l="0" r="0" t="0"/>
          <a:stretch/>
        </p:blipFill>
        <p:spPr>
          <a:xfrm>
            <a:off x="3652744" y="1070261"/>
            <a:ext cx="1845600" cy="5379600"/>
          </a:xfrm>
          <a:prstGeom prst="rect">
            <a:avLst/>
          </a:prstGeom>
          <a:noFill/>
          <a:ln>
            <a:noFill/>
          </a:ln>
        </p:spPr>
      </p:pic>
      <p:pic>
        <p:nvPicPr>
          <p:cNvPr descr="A screenshot of a computer program&#10;&#10;Description automatically generated" id="710" name="Google Shape;710;p42"/>
          <p:cNvPicPr preferRelativeResize="0"/>
          <p:nvPr/>
        </p:nvPicPr>
        <p:blipFill rotWithShape="1">
          <a:blip r:embed="rId6">
            <a:alphaModFix/>
          </a:blip>
          <a:srcRect b="0" l="0" r="0" t="0"/>
          <a:stretch/>
        </p:blipFill>
        <p:spPr>
          <a:xfrm>
            <a:off x="5781513" y="1071723"/>
            <a:ext cx="2766448" cy="3390740"/>
          </a:xfrm>
          <a:prstGeom prst="rect">
            <a:avLst/>
          </a:prstGeom>
          <a:noFill/>
          <a:ln>
            <a:noFill/>
          </a:ln>
        </p:spPr>
      </p:pic>
      <p:pic>
        <p:nvPicPr>
          <p:cNvPr descr="A screenshot of a computer&#10;&#10;Description automatically generated" id="711" name="Google Shape;711;p42"/>
          <p:cNvPicPr preferRelativeResize="0"/>
          <p:nvPr/>
        </p:nvPicPr>
        <p:blipFill rotWithShape="1">
          <a:blip r:embed="rId7">
            <a:alphaModFix/>
          </a:blip>
          <a:srcRect b="0" l="0" r="0" t="0"/>
          <a:stretch/>
        </p:blipFill>
        <p:spPr>
          <a:xfrm>
            <a:off x="8786247" y="1068173"/>
            <a:ext cx="1845592" cy="5373876"/>
          </a:xfrm>
          <a:prstGeom prst="rect">
            <a:avLst/>
          </a:prstGeom>
          <a:noFill/>
          <a:ln>
            <a:noFill/>
          </a:ln>
        </p:spPr>
      </p:pic>
      <p:sp>
        <p:nvSpPr>
          <p:cNvPr id="712" name="Google Shape;712;p42"/>
          <p:cNvSpPr txBox="1"/>
          <p:nvPr/>
        </p:nvSpPr>
        <p:spPr>
          <a:xfrm>
            <a:off x="533025" y="4717206"/>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KERNEL = LINEAR</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3" name="Google Shape;713;p42"/>
          <p:cNvSpPr txBox="1"/>
          <p:nvPr/>
        </p:nvSpPr>
        <p:spPr>
          <a:xfrm>
            <a:off x="5795990" y="4717205"/>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KERNEL = RBF</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daire içeren bir resim&#10;&#10;Açıklama otomatik olarak oluşturuldu" id="718" name="Google Shape;718;p43"/>
          <p:cNvPicPr preferRelativeResize="0"/>
          <p:nvPr/>
        </p:nvPicPr>
        <p:blipFill rotWithShape="1">
          <a:blip r:embed="rId3">
            <a:alphaModFix/>
          </a:blip>
          <a:srcRect b="0" l="0" r="0" t="0"/>
          <a:stretch/>
        </p:blipFill>
        <p:spPr>
          <a:xfrm>
            <a:off x="-250308" y="-183336"/>
            <a:ext cx="2404936" cy="1711022"/>
          </a:xfrm>
          <a:prstGeom prst="rect">
            <a:avLst/>
          </a:prstGeom>
          <a:noFill/>
          <a:ln>
            <a:noFill/>
          </a:ln>
        </p:spPr>
      </p:pic>
      <p:pic>
        <p:nvPicPr>
          <p:cNvPr descr="daire içeren bir resim&#10;&#10;Açıklama otomatik olarak oluşturuldu" id="719" name="Google Shape;719;p43"/>
          <p:cNvPicPr preferRelativeResize="0"/>
          <p:nvPr/>
        </p:nvPicPr>
        <p:blipFill rotWithShape="1">
          <a:blip r:embed="rId3">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720" name="Google Shape;720;p43"/>
          <p:cNvPicPr preferRelativeResize="0"/>
          <p:nvPr/>
        </p:nvPicPr>
        <p:blipFill rotWithShape="1">
          <a:blip r:embed="rId3">
            <a:alphaModFix/>
          </a:blip>
          <a:srcRect b="0" l="0" r="0" t="0"/>
          <a:stretch/>
        </p:blipFill>
        <p:spPr>
          <a:xfrm>
            <a:off x="891393" y="377649"/>
            <a:ext cx="2404936" cy="1711022"/>
          </a:xfrm>
          <a:prstGeom prst="rect">
            <a:avLst/>
          </a:prstGeom>
          <a:noFill/>
          <a:ln>
            <a:noFill/>
          </a:ln>
        </p:spPr>
      </p:pic>
      <p:pic>
        <p:nvPicPr>
          <p:cNvPr descr="daire içeren bir resim&#10;&#10;Açıklama otomatik olarak oluşturuldu" id="721" name="Google Shape;721;p43"/>
          <p:cNvPicPr preferRelativeResize="0"/>
          <p:nvPr/>
        </p:nvPicPr>
        <p:blipFill rotWithShape="1">
          <a:blip r:embed="rId3">
            <a:alphaModFix/>
          </a:blip>
          <a:srcRect b="0" l="0" r="0" t="0"/>
          <a:stretch/>
        </p:blipFill>
        <p:spPr>
          <a:xfrm>
            <a:off x="1453051" y="-478261"/>
            <a:ext cx="2404936" cy="1711022"/>
          </a:xfrm>
          <a:prstGeom prst="rect">
            <a:avLst/>
          </a:prstGeom>
          <a:noFill/>
          <a:ln>
            <a:noFill/>
          </a:ln>
        </p:spPr>
      </p:pic>
      <p:pic>
        <p:nvPicPr>
          <p:cNvPr descr="daire içeren bir resim&#10;&#10;Açıklama otomatik olarak oluşturuldu" id="722" name="Google Shape;722;p43"/>
          <p:cNvPicPr preferRelativeResize="0"/>
          <p:nvPr/>
        </p:nvPicPr>
        <p:blipFill rotWithShape="1">
          <a:blip r:embed="rId3">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723" name="Google Shape;723;p43"/>
          <p:cNvPicPr preferRelativeResize="0"/>
          <p:nvPr/>
        </p:nvPicPr>
        <p:blipFill rotWithShape="1">
          <a:blip r:embed="rId3">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724" name="Google Shape;724;p43"/>
          <p:cNvPicPr preferRelativeResize="0"/>
          <p:nvPr/>
        </p:nvPicPr>
        <p:blipFill rotWithShape="1">
          <a:blip r:embed="rId3">
            <a:alphaModFix/>
          </a:blip>
          <a:srcRect b="0" l="0" r="0" t="0"/>
          <a:stretch/>
        </p:blipFill>
        <p:spPr>
          <a:xfrm rot="2220000">
            <a:off x="9487811" y="-328777"/>
            <a:ext cx="2404936" cy="1711022"/>
          </a:xfrm>
          <a:prstGeom prst="rect">
            <a:avLst/>
          </a:prstGeom>
          <a:noFill/>
          <a:ln>
            <a:noFill/>
          </a:ln>
        </p:spPr>
      </p:pic>
      <p:sp>
        <p:nvSpPr>
          <p:cNvPr id="725" name="Google Shape;725;p43"/>
          <p:cNvSpPr txBox="1"/>
          <p:nvPr/>
        </p:nvSpPr>
        <p:spPr>
          <a:xfrm>
            <a:off x="3968000" y="529524"/>
            <a:ext cx="3905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pic>
        <p:nvPicPr>
          <p:cNvPr descr="A screenshot of a computer screen&#10;&#10;Description automatically generated" id="726" name="Google Shape;726;p43"/>
          <p:cNvPicPr preferRelativeResize="0"/>
          <p:nvPr/>
        </p:nvPicPr>
        <p:blipFill rotWithShape="1">
          <a:blip r:embed="rId4">
            <a:alphaModFix/>
          </a:blip>
          <a:srcRect b="0" l="0" r="0" t="0"/>
          <a:stretch/>
        </p:blipFill>
        <p:spPr>
          <a:xfrm>
            <a:off x="485452" y="1109421"/>
            <a:ext cx="3213639" cy="3767380"/>
          </a:xfrm>
          <a:prstGeom prst="rect">
            <a:avLst/>
          </a:prstGeom>
          <a:noFill/>
          <a:ln>
            <a:noFill/>
          </a:ln>
        </p:spPr>
      </p:pic>
      <p:pic>
        <p:nvPicPr>
          <p:cNvPr descr="A screenshot of a computer&#10;&#10;Description automatically generated" id="727" name="Google Shape;727;p43"/>
          <p:cNvPicPr preferRelativeResize="0"/>
          <p:nvPr/>
        </p:nvPicPr>
        <p:blipFill rotWithShape="1">
          <a:blip r:embed="rId5">
            <a:alphaModFix/>
          </a:blip>
          <a:srcRect b="0" l="0" r="0" t="0"/>
          <a:stretch/>
        </p:blipFill>
        <p:spPr>
          <a:xfrm>
            <a:off x="3966112" y="1111357"/>
            <a:ext cx="1831708" cy="5565184"/>
          </a:xfrm>
          <a:prstGeom prst="rect">
            <a:avLst/>
          </a:prstGeom>
          <a:noFill/>
          <a:ln>
            <a:noFill/>
          </a:ln>
        </p:spPr>
      </p:pic>
      <p:pic>
        <p:nvPicPr>
          <p:cNvPr id="728" name="Google Shape;728;p43"/>
          <p:cNvPicPr preferRelativeResize="0"/>
          <p:nvPr/>
        </p:nvPicPr>
        <p:blipFill rotWithShape="1">
          <a:blip r:embed="rId6">
            <a:alphaModFix/>
          </a:blip>
          <a:srcRect b="0" l="0" r="0" t="0"/>
          <a:stretch/>
        </p:blipFill>
        <p:spPr>
          <a:xfrm>
            <a:off x="6012777" y="1110148"/>
            <a:ext cx="3440463" cy="3843419"/>
          </a:xfrm>
          <a:prstGeom prst="rect">
            <a:avLst/>
          </a:prstGeom>
          <a:noFill/>
          <a:ln>
            <a:noFill/>
          </a:ln>
        </p:spPr>
      </p:pic>
      <p:pic>
        <p:nvPicPr>
          <p:cNvPr id="729" name="Google Shape;729;p43"/>
          <p:cNvPicPr preferRelativeResize="0"/>
          <p:nvPr/>
        </p:nvPicPr>
        <p:blipFill rotWithShape="1">
          <a:blip r:embed="rId7">
            <a:alphaModFix/>
          </a:blip>
          <a:srcRect b="0" l="0" r="0" t="0"/>
          <a:stretch/>
        </p:blipFill>
        <p:spPr>
          <a:xfrm>
            <a:off x="9679983" y="1108372"/>
            <a:ext cx="1833967" cy="5493665"/>
          </a:xfrm>
          <a:prstGeom prst="rect">
            <a:avLst/>
          </a:prstGeom>
          <a:noFill/>
          <a:ln>
            <a:noFill/>
          </a:ln>
        </p:spPr>
      </p:pic>
      <p:sp>
        <p:nvSpPr>
          <p:cNvPr id="730" name="Google Shape;730;p43"/>
          <p:cNvSpPr txBox="1"/>
          <p:nvPr/>
        </p:nvSpPr>
        <p:spPr>
          <a:xfrm>
            <a:off x="487822" y="5246731"/>
            <a:ext cx="2743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KERNEL = POLY</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1" name="Google Shape;731;p43"/>
          <p:cNvSpPr txBox="1"/>
          <p:nvPr/>
        </p:nvSpPr>
        <p:spPr>
          <a:xfrm>
            <a:off x="6254483" y="5246731"/>
            <a:ext cx="2743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KERNEL = SIGMOID</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descr="nakit, para, para taşıma, para birimi içeren bir resim&#10;&#10;Açıklama otomatik olarak oluşturuldu" id="736" name="Google Shape;736;p44"/>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737" name="Google Shape;737;p4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738" name="Google Shape;738;p4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739" name="Google Shape;739;p4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740" name="Google Shape;740;p4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741" name="Google Shape;741;p4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742" name="Google Shape;742;p4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743" name="Google Shape;743;p4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744" name="Google Shape;744;p4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745" name="Google Shape;745;p4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746" name="Google Shape;746;p4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747" name="Google Shape;747;p4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748" name="Google Shape;748;p4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749" name="Google Shape;749;p4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750" name="Google Shape;750;p4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751" name="Google Shape;751;p4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752" name="Google Shape;752;p44"/>
          <p:cNvSpPr txBox="1"/>
          <p:nvPr/>
        </p:nvSpPr>
        <p:spPr>
          <a:xfrm>
            <a:off x="3922797" y="393914"/>
            <a:ext cx="3905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sp>
        <p:nvSpPr>
          <p:cNvPr id="753" name="Google Shape;753;p44"/>
          <p:cNvSpPr txBox="1"/>
          <p:nvPr/>
        </p:nvSpPr>
        <p:spPr>
          <a:xfrm>
            <a:off x="2554637" y="1276027"/>
            <a:ext cx="7424979" cy="8156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Arial"/>
                <a:ea typeface="Arial"/>
                <a:cs typeface="Arial"/>
                <a:sym typeface="Arial"/>
              </a:rPr>
              <a:t>For Kernel = Linear</a:t>
            </a:r>
            <a:r>
              <a:rPr lang="tr-TR" sz="1400">
                <a:solidFill>
                  <a:schemeClr val="dk1"/>
                </a:solidFill>
                <a:latin typeface="Arial"/>
                <a:ea typeface="Arial"/>
                <a:cs typeface="Arial"/>
                <a:sym typeface="Arial"/>
              </a:rPr>
              <a:t>: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a:t>
            </a:r>
            <a:r>
              <a:rPr b="1" lang="tr-TR" sz="1100">
                <a:solidFill>
                  <a:schemeClr val="dk1"/>
                </a:solidFill>
                <a:latin typeface="Arial"/>
                <a:ea typeface="Arial"/>
                <a:cs typeface="Arial"/>
                <a:sym typeface="Arial"/>
              </a:rPr>
              <a:t> F1-Score</a:t>
            </a:r>
            <a:r>
              <a:rPr lang="tr-TR" sz="1100">
                <a:solidFill>
                  <a:schemeClr val="dk1"/>
                </a:solidFill>
                <a:latin typeface="Arial"/>
                <a:ea typeface="Arial"/>
                <a:cs typeface="Arial"/>
                <a:sym typeface="Arial"/>
              </a:rPr>
              <a:t> is trained with</a:t>
            </a:r>
            <a:r>
              <a:rPr b="1" lang="tr-TR" sz="1100">
                <a:solidFill>
                  <a:schemeClr val="dk1"/>
                </a:solidFill>
                <a:latin typeface="Arial"/>
                <a:ea typeface="Arial"/>
                <a:cs typeface="Arial"/>
                <a:sym typeface="Arial"/>
              </a:rPr>
              <a:t> adasyn</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 </a:t>
            </a:r>
            <a:r>
              <a:rPr b="1" lang="tr-TR" sz="1100">
                <a:solidFill>
                  <a:schemeClr val="dk1"/>
                </a:solidFill>
                <a:latin typeface="Arial"/>
                <a:ea typeface="Arial"/>
                <a:cs typeface="Arial"/>
                <a:sym typeface="Arial"/>
              </a:rPr>
              <a:t>Validation Accuracy</a:t>
            </a:r>
            <a:r>
              <a:rPr lang="tr-TR" sz="1100">
                <a:solidFill>
                  <a:schemeClr val="dk1"/>
                </a:solidFill>
                <a:latin typeface="Arial"/>
                <a:ea typeface="Arial"/>
                <a:cs typeface="Arial"/>
                <a:sym typeface="Arial"/>
              </a:rPr>
              <a:t> is trained with </a:t>
            </a:r>
            <a:r>
              <a:rPr b="1" lang="tr-TR" sz="1100">
                <a:solidFill>
                  <a:schemeClr val="dk1"/>
                </a:solidFill>
                <a:latin typeface="Arial"/>
                <a:ea typeface="Arial"/>
                <a:cs typeface="Arial"/>
                <a:sym typeface="Arial"/>
              </a:rPr>
              <a:t>original</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non-undersampled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p:txBody>
      </p:sp>
      <p:sp>
        <p:nvSpPr>
          <p:cNvPr id="754" name="Google Shape;754;p44"/>
          <p:cNvSpPr txBox="1"/>
          <p:nvPr/>
        </p:nvSpPr>
        <p:spPr>
          <a:xfrm>
            <a:off x="2554637" y="2089688"/>
            <a:ext cx="7980335" cy="22621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Arial"/>
                <a:ea typeface="Arial"/>
                <a:cs typeface="Arial"/>
                <a:sym typeface="Arial"/>
              </a:rPr>
              <a:t>For Kernel = RBF:</a:t>
            </a:r>
            <a:r>
              <a:rPr b="1" lang="tr-TR" sz="1100">
                <a:solidFill>
                  <a:schemeClr val="dk1"/>
                </a:solidFill>
                <a:latin typeface="Arial"/>
                <a:ea typeface="Arial"/>
                <a:cs typeface="Arial"/>
                <a:sym typeface="Arial"/>
              </a:rPr>
              <a:t>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a:t>
            </a:r>
            <a:r>
              <a:rPr b="1" lang="tr-TR" sz="1100">
                <a:solidFill>
                  <a:schemeClr val="dk1"/>
                </a:solidFill>
                <a:latin typeface="Arial"/>
                <a:ea typeface="Arial"/>
                <a:cs typeface="Arial"/>
                <a:sym typeface="Arial"/>
              </a:rPr>
              <a:t> F1-Score</a:t>
            </a:r>
            <a:r>
              <a:rPr lang="tr-TR" sz="1100">
                <a:solidFill>
                  <a:schemeClr val="dk1"/>
                </a:solidFill>
                <a:latin typeface="Arial"/>
                <a:ea typeface="Arial"/>
                <a:cs typeface="Arial"/>
                <a:sym typeface="Arial"/>
              </a:rPr>
              <a:t> is trained with</a:t>
            </a:r>
            <a:r>
              <a:rPr b="1" lang="tr-TR" sz="1100">
                <a:solidFill>
                  <a:schemeClr val="dk1"/>
                </a:solidFill>
                <a:latin typeface="Arial"/>
                <a:ea typeface="Arial"/>
                <a:cs typeface="Arial"/>
                <a:sym typeface="Arial"/>
              </a:rPr>
              <a:t> Smote </a:t>
            </a:r>
            <a:r>
              <a:rPr lang="tr-TR" sz="1100">
                <a:solidFill>
                  <a:schemeClr val="dk1"/>
                </a:solidFill>
                <a:latin typeface="Arial"/>
                <a:ea typeface="Arial"/>
                <a:cs typeface="Arial"/>
                <a:sym typeface="Arial"/>
              </a:rPr>
              <a:t>dataset and </a:t>
            </a:r>
            <a:r>
              <a:rPr b="1" lang="tr-TR" sz="1100">
                <a:solidFill>
                  <a:schemeClr val="dk1"/>
                </a:solidFill>
                <a:latin typeface="Arial"/>
                <a:ea typeface="Arial"/>
                <a:cs typeface="Arial"/>
                <a:sym typeface="Arial"/>
              </a:rPr>
              <a:t>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 </a:t>
            </a:r>
            <a:r>
              <a:rPr b="1" lang="tr-TR" sz="1100">
                <a:solidFill>
                  <a:schemeClr val="dk1"/>
                </a:solidFill>
                <a:latin typeface="Arial"/>
                <a:ea typeface="Arial"/>
                <a:cs typeface="Arial"/>
                <a:sym typeface="Arial"/>
              </a:rPr>
              <a:t>Validation Accuracy</a:t>
            </a:r>
            <a:r>
              <a:rPr lang="tr-TR" sz="1100">
                <a:solidFill>
                  <a:schemeClr val="dk1"/>
                </a:solidFill>
                <a:latin typeface="Arial"/>
                <a:ea typeface="Arial"/>
                <a:cs typeface="Arial"/>
                <a:sym typeface="Arial"/>
              </a:rPr>
              <a:t> is trained with </a:t>
            </a:r>
            <a:r>
              <a:rPr b="1" lang="tr-TR" sz="1100">
                <a:solidFill>
                  <a:schemeClr val="dk1"/>
                </a:solidFill>
                <a:latin typeface="Arial"/>
                <a:ea typeface="Arial"/>
                <a:cs typeface="Arial"/>
                <a:sym typeface="Arial"/>
              </a:rPr>
              <a:t>original</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non-undersampled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400">
                <a:solidFill>
                  <a:schemeClr val="dk1"/>
                </a:solidFill>
                <a:latin typeface="Arial"/>
                <a:ea typeface="Arial"/>
                <a:cs typeface="Arial"/>
                <a:sym typeface="Arial"/>
              </a:rPr>
              <a:t>For Kernel = Poly</a:t>
            </a:r>
            <a:r>
              <a:rPr b="1" lang="tr-TR" sz="1100">
                <a:solidFill>
                  <a:schemeClr val="dk1"/>
                </a:solidFill>
                <a:latin typeface="Arial"/>
                <a:ea typeface="Arial"/>
                <a:cs typeface="Arial"/>
                <a:sym typeface="Arial"/>
              </a:rPr>
              <a:t>:</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a:t>
            </a:r>
            <a:r>
              <a:rPr b="1" lang="tr-TR" sz="1100">
                <a:solidFill>
                  <a:schemeClr val="dk1"/>
                </a:solidFill>
                <a:latin typeface="Arial"/>
                <a:ea typeface="Arial"/>
                <a:cs typeface="Arial"/>
                <a:sym typeface="Arial"/>
              </a:rPr>
              <a:t> F1-Score</a:t>
            </a:r>
            <a:r>
              <a:rPr lang="tr-TR" sz="1100">
                <a:solidFill>
                  <a:schemeClr val="dk1"/>
                </a:solidFill>
                <a:latin typeface="Arial"/>
                <a:ea typeface="Arial"/>
                <a:cs typeface="Arial"/>
                <a:sym typeface="Arial"/>
              </a:rPr>
              <a:t> is trained with</a:t>
            </a:r>
            <a:r>
              <a:rPr b="1" lang="tr-TR" sz="1100">
                <a:solidFill>
                  <a:schemeClr val="dk1"/>
                </a:solidFill>
                <a:latin typeface="Arial"/>
                <a:ea typeface="Arial"/>
                <a:cs typeface="Arial"/>
                <a:sym typeface="Arial"/>
              </a:rPr>
              <a:t> adasyn</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 </a:t>
            </a:r>
            <a:r>
              <a:rPr b="1" lang="tr-TR" sz="1100">
                <a:solidFill>
                  <a:schemeClr val="dk1"/>
                </a:solidFill>
                <a:latin typeface="Arial"/>
                <a:ea typeface="Arial"/>
                <a:cs typeface="Arial"/>
                <a:sym typeface="Arial"/>
              </a:rPr>
              <a:t>Validation Accuracy</a:t>
            </a:r>
            <a:r>
              <a:rPr lang="tr-TR" sz="1100">
                <a:solidFill>
                  <a:schemeClr val="dk1"/>
                </a:solidFill>
                <a:latin typeface="Arial"/>
                <a:ea typeface="Arial"/>
                <a:cs typeface="Arial"/>
                <a:sym typeface="Arial"/>
              </a:rPr>
              <a:t> is trained with </a:t>
            </a:r>
            <a:r>
              <a:rPr b="1" lang="tr-TR" sz="1100">
                <a:solidFill>
                  <a:schemeClr val="dk1"/>
                </a:solidFill>
                <a:latin typeface="Arial"/>
                <a:ea typeface="Arial"/>
                <a:cs typeface="Arial"/>
                <a:sym typeface="Arial"/>
              </a:rPr>
              <a:t>original</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non-undersampled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400">
                <a:solidFill>
                  <a:schemeClr val="dk1"/>
                </a:solidFill>
                <a:latin typeface="Arial"/>
                <a:ea typeface="Arial"/>
                <a:cs typeface="Arial"/>
                <a:sym typeface="Arial"/>
              </a:rPr>
              <a:t>For Kernel = Sigmoid:</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a:t>
            </a:r>
            <a:r>
              <a:rPr b="1" lang="tr-TR" sz="1100">
                <a:solidFill>
                  <a:schemeClr val="dk1"/>
                </a:solidFill>
                <a:latin typeface="Arial"/>
                <a:ea typeface="Arial"/>
                <a:cs typeface="Arial"/>
                <a:sym typeface="Arial"/>
              </a:rPr>
              <a:t> F1-Score</a:t>
            </a:r>
            <a:r>
              <a:rPr lang="tr-TR" sz="1100">
                <a:solidFill>
                  <a:schemeClr val="dk1"/>
                </a:solidFill>
                <a:latin typeface="Arial"/>
                <a:ea typeface="Arial"/>
                <a:cs typeface="Arial"/>
                <a:sym typeface="Arial"/>
              </a:rPr>
              <a:t> is trained with</a:t>
            </a:r>
            <a:r>
              <a:rPr b="1" lang="tr-TR" sz="1100">
                <a:solidFill>
                  <a:schemeClr val="dk1"/>
                </a:solidFill>
                <a:latin typeface="Arial"/>
                <a:ea typeface="Arial"/>
                <a:cs typeface="Arial"/>
                <a:sym typeface="Arial"/>
              </a:rPr>
              <a:t> adasyn</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100">
                <a:solidFill>
                  <a:schemeClr val="dk1"/>
                </a:solidFill>
                <a:latin typeface="Arial"/>
                <a:ea typeface="Arial"/>
                <a:cs typeface="Arial"/>
                <a:sym typeface="Arial"/>
              </a:rPr>
              <a:t>-The model with highest </a:t>
            </a:r>
            <a:r>
              <a:rPr b="1" lang="tr-TR" sz="1100">
                <a:solidFill>
                  <a:schemeClr val="dk1"/>
                </a:solidFill>
                <a:latin typeface="Arial"/>
                <a:ea typeface="Arial"/>
                <a:cs typeface="Arial"/>
                <a:sym typeface="Arial"/>
              </a:rPr>
              <a:t>Validation Accuracy</a:t>
            </a:r>
            <a:r>
              <a:rPr lang="tr-TR" sz="1100">
                <a:solidFill>
                  <a:schemeClr val="dk1"/>
                </a:solidFill>
                <a:latin typeface="Arial"/>
                <a:ea typeface="Arial"/>
                <a:cs typeface="Arial"/>
                <a:sym typeface="Arial"/>
              </a:rPr>
              <a:t> is trained with </a:t>
            </a:r>
            <a:r>
              <a:rPr b="1" lang="tr-TR" sz="1100">
                <a:solidFill>
                  <a:schemeClr val="dk1"/>
                </a:solidFill>
                <a:latin typeface="Arial"/>
                <a:ea typeface="Arial"/>
                <a:cs typeface="Arial"/>
                <a:sym typeface="Arial"/>
              </a:rPr>
              <a:t>original</a:t>
            </a:r>
            <a:r>
              <a:rPr lang="tr-TR" sz="1100">
                <a:solidFill>
                  <a:schemeClr val="dk1"/>
                </a:solidFill>
                <a:latin typeface="Arial"/>
                <a:ea typeface="Arial"/>
                <a:cs typeface="Arial"/>
                <a:sym typeface="Arial"/>
              </a:rPr>
              <a:t> dataset and </a:t>
            </a:r>
            <a:r>
              <a:rPr b="1" lang="tr-TR" sz="1100">
                <a:solidFill>
                  <a:schemeClr val="dk1"/>
                </a:solidFill>
                <a:latin typeface="Arial"/>
                <a:ea typeface="Arial"/>
                <a:cs typeface="Arial"/>
                <a:sym typeface="Arial"/>
              </a:rPr>
              <a:t>non-undersampled</a:t>
            </a:r>
            <a:r>
              <a:rPr lang="tr-TR" sz="1100">
                <a:solidFill>
                  <a:schemeClr val="dk1"/>
                </a:solidFill>
                <a:latin typeface="Arial"/>
                <a:ea typeface="Arial"/>
                <a:cs typeface="Arial"/>
                <a:sym typeface="Arial"/>
              </a:rPr>
              <a:t> test and validation datasets.</a:t>
            </a:r>
            <a:endParaRPr sz="1800">
              <a:solidFill>
                <a:schemeClr val="dk1"/>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descr="nakit, para, para taşıma, para birimi içeren bir resim&#10;&#10;Açıklama otomatik olarak oluşturuldu" id="759" name="Google Shape;759;p45"/>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760" name="Google Shape;760;p4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761" name="Google Shape;761;p4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762" name="Google Shape;762;p4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763" name="Google Shape;763;p4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764" name="Google Shape;764;p4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765" name="Google Shape;765;p4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766" name="Google Shape;766;p4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767" name="Google Shape;767;p4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768" name="Google Shape;768;p4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769" name="Google Shape;769;p4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770" name="Google Shape;770;p4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771" name="Google Shape;771;p4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772" name="Google Shape;772;p4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773" name="Google Shape;773;p4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774" name="Google Shape;774;p4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775" name="Google Shape;775;p45"/>
          <p:cNvSpPr txBox="1"/>
          <p:nvPr/>
        </p:nvSpPr>
        <p:spPr>
          <a:xfrm>
            <a:off x="3825932" y="458491"/>
            <a:ext cx="3905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sp>
        <p:nvSpPr>
          <p:cNvPr id="776" name="Google Shape;776;p45"/>
          <p:cNvSpPr txBox="1"/>
          <p:nvPr/>
        </p:nvSpPr>
        <p:spPr>
          <a:xfrm>
            <a:off x="2490061" y="1050010"/>
            <a:ext cx="8316131" cy="11233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200">
                <a:solidFill>
                  <a:schemeClr val="dk1"/>
                </a:solidFill>
                <a:latin typeface="Arial"/>
                <a:ea typeface="Arial"/>
                <a:cs typeface="Arial"/>
                <a:sym typeface="Arial"/>
              </a:rPr>
              <a:t>According to the their F1 Scores, best hyperparametes;</a:t>
            </a:r>
            <a:endParaRPr b="1" sz="1200">
              <a:solidFill>
                <a:schemeClr val="dk1"/>
              </a:solidFill>
              <a:latin typeface="Arial"/>
              <a:ea typeface="Arial"/>
              <a:cs typeface="Arial"/>
              <a:sym typeface="Arial"/>
            </a:endParaRPr>
          </a:p>
          <a:p>
            <a:pPr indent="0" lvl="0" marL="0" marR="0" rtl="0" algn="l">
              <a:spcBef>
                <a:spcPts val="0"/>
              </a:spcBef>
              <a:spcAft>
                <a:spcPts val="0"/>
              </a:spcAft>
              <a:buNone/>
            </a:pPr>
            <a:r>
              <a:rPr b="1" lang="tr-TR" sz="1100">
                <a:solidFill>
                  <a:schemeClr val="dk1"/>
                </a:solidFill>
                <a:latin typeface="Arial"/>
                <a:ea typeface="Arial"/>
                <a:cs typeface="Arial"/>
                <a:sym typeface="Arial"/>
              </a:rPr>
              <a:t>For Original Dataset: </a:t>
            </a:r>
            <a:r>
              <a:rPr lang="tr-TR" sz="1100">
                <a:solidFill>
                  <a:schemeClr val="dk1"/>
                </a:solidFill>
                <a:latin typeface="Arial"/>
                <a:ea typeface="Arial"/>
                <a:cs typeface="Arial"/>
                <a:sym typeface="Arial"/>
              </a:rPr>
              <a:t>Both RBF and Poly (16.44 secs, 10.90 secs)</a:t>
            </a:r>
            <a:br>
              <a:rPr lang="tr-TR" sz="1800">
                <a:solidFill>
                  <a:schemeClr val="dk1"/>
                </a:solidFill>
                <a:latin typeface="Avenir"/>
                <a:ea typeface="Avenir"/>
                <a:cs typeface="Avenir"/>
                <a:sym typeface="Avenir"/>
              </a:rPr>
            </a:br>
            <a:r>
              <a:rPr b="1" lang="tr-TR" sz="1100">
                <a:solidFill>
                  <a:schemeClr val="dk1"/>
                </a:solidFill>
                <a:latin typeface="Arial"/>
                <a:ea typeface="Arial"/>
                <a:cs typeface="Arial"/>
                <a:sym typeface="Arial"/>
              </a:rPr>
              <a:t>For Smote applied dataset: </a:t>
            </a:r>
            <a:r>
              <a:rPr lang="tr-TR" sz="1100">
                <a:solidFill>
                  <a:schemeClr val="dk1"/>
                </a:solidFill>
                <a:latin typeface="Arial"/>
                <a:ea typeface="Arial"/>
                <a:cs typeface="Arial"/>
                <a:sym typeface="Arial"/>
              </a:rPr>
              <a:t>Both RBF and Poly (45.39 secs ,29.24 secs)</a:t>
            </a:r>
            <a:br>
              <a:rPr lang="tr-TR" sz="1800">
                <a:solidFill>
                  <a:schemeClr val="dk1"/>
                </a:solidFill>
                <a:latin typeface="Avenir"/>
                <a:ea typeface="Avenir"/>
                <a:cs typeface="Avenir"/>
                <a:sym typeface="Avenir"/>
              </a:rPr>
            </a:br>
            <a:r>
              <a:rPr b="1" lang="tr-TR" sz="1100">
                <a:solidFill>
                  <a:schemeClr val="dk1"/>
                </a:solidFill>
                <a:latin typeface="Arial"/>
                <a:ea typeface="Arial"/>
                <a:cs typeface="Arial"/>
                <a:sym typeface="Arial"/>
              </a:rPr>
              <a:t>For Adasyn applied dataset: </a:t>
            </a:r>
            <a:r>
              <a:rPr lang="tr-TR" sz="1100">
                <a:solidFill>
                  <a:schemeClr val="dk1"/>
                </a:solidFill>
                <a:latin typeface="Arial"/>
                <a:ea typeface="Arial"/>
                <a:cs typeface="Arial"/>
                <a:sym typeface="Arial"/>
              </a:rPr>
              <a:t>Linear (36.45 secs)</a:t>
            </a:r>
            <a:br>
              <a:rPr lang="tr-TR" sz="1800">
                <a:solidFill>
                  <a:schemeClr val="dk1"/>
                </a:solidFill>
                <a:latin typeface="Avenir"/>
                <a:ea typeface="Avenir"/>
                <a:cs typeface="Avenir"/>
                <a:sym typeface="Avenir"/>
              </a:rPr>
            </a:br>
            <a:r>
              <a:rPr b="1" lang="tr-TR" sz="1100">
                <a:solidFill>
                  <a:schemeClr val="dk1"/>
                </a:solidFill>
                <a:latin typeface="Arial"/>
                <a:ea typeface="Arial"/>
                <a:cs typeface="Arial"/>
                <a:sym typeface="Arial"/>
              </a:rPr>
              <a:t>For Nearmiss applied dataset: </a:t>
            </a:r>
            <a:r>
              <a:rPr lang="tr-TR" sz="1100">
                <a:solidFill>
                  <a:schemeClr val="dk1"/>
                </a:solidFill>
                <a:latin typeface="Arial"/>
                <a:ea typeface="Arial"/>
                <a:cs typeface="Arial"/>
                <a:sym typeface="Arial"/>
              </a:rPr>
              <a:t>Poly (6.66)</a:t>
            </a:r>
            <a:br>
              <a:rPr lang="tr-TR" sz="1800">
                <a:solidFill>
                  <a:schemeClr val="dk1"/>
                </a:solidFill>
                <a:latin typeface="Avenir"/>
                <a:ea typeface="Avenir"/>
                <a:cs typeface="Avenir"/>
                <a:sym typeface="Avenir"/>
              </a:rPr>
            </a:br>
            <a:r>
              <a:rPr b="1" lang="tr-TR" sz="1100">
                <a:solidFill>
                  <a:schemeClr val="dk1"/>
                </a:solidFill>
                <a:latin typeface="Arial"/>
                <a:ea typeface="Arial"/>
                <a:cs typeface="Arial"/>
                <a:sym typeface="Arial"/>
              </a:rPr>
              <a:t>For Clusterbased applied dataset: </a:t>
            </a:r>
            <a:r>
              <a:rPr lang="tr-TR" sz="1100">
                <a:solidFill>
                  <a:schemeClr val="dk1"/>
                </a:solidFill>
                <a:latin typeface="Arial"/>
                <a:ea typeface="Arial"/>
                <a:cs typeface="Arial"/>
                <a:sym typeface="Arial"/>
              </a:rPr>
              <a:t>Both RBF and Poly (0.48 secs, 0.25 secs)</a:t>
            </a:r>
            <a:endParaRPr sz="1800">
              <a:solidFill>
                <a:schemeClr val="dk1"/>
              </a:solidFill>
              <a:latin typeface="Avenir"/>
              <a:ea typeface="Avenir"/>
              <a:cs typeface="Avenir"/>
              <a:sym typeface="Avenir"/>
            </a:endParaRPr>
          </a:p>
        </p:txBody>
      </p:sp>
      <p:pic>
        <p:nvPicPr>
          <p:cNvPr descr="A screenshot of a graph&#10;&#10;Description automatically generated" id="777" name="Google Shape;777;p45"/>
          <p:cNvPicPr preferRelativeResize="0"/>
          <p:nvPr/>
        </p:nvPicPr>
        <p:blipFill rotWithShape="1">
          <a:blip r:embed="rId6">
            <a:alphaModFix/>
          </a:blip>
          <a:srcRect b="1051" l="881" r="-1036" t="2367"/>
          <a:stretch/>
        </p:blipFill>
        <p:spPr>
          <a:xfrm>
            <a:off x="5077550" y="2521541"/>
            <a:ext cx="5717752" cy="41310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descr="nakit, para, para taşıma, para birimi içeren bir resim&#10;&#10;Açıklama otomatik olarak oluşturuldu" id="782" name="Google Shape;782;p46"/>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783" name="Google Shape;783;p4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784" name="Google Shape;784;p4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785" name="Google Shape;785;p4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786" name="Google Shape;786;p4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787" name="Google Shape;787;p4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788" name="Google Shape;788;p4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789" name="Google Shape;789;p4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790" name="Google Shape;790;p4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791" name="Google Shape;791;p4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792" name="Google Shape;792;p4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793" name="Google Shape;793;p4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794" name="Google Shape;794;p4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795" name="Google Shape;795;p4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796" name="Google Shape;796;p4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797" name="Google Shape;797;p4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798" name="Google Shape;798;p46"/>
          <p:cNvSpPr txBox="1"/>
          <p:nvPr/>
        </p:nvSpPr>
        <p:spPr>
          <a:xfrm>
            <a:off x="3825932" y="458491"/>
            <a:ext cx="3905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pic>
        <p:nvPicPr>
          <p:cNvPr descr="A screenshot of a computer&#10;&#10;Description automatically generated" id="799" name="Google Shape;799;p46"/>
          <p:cNvPicPr preferRelativeResize="0"/>
          <p:nvPr/>
        </p:nvPicPr>
        <p:blipFill rotWithShape="1">
          <a:blip r:embed="rId6">
            <a:alphaModFix/>
          </a:blip>
          <a:srcRect b="0" l="0" r="0" t="0"/>
          <a:stretch/>
        </p:blipFill>
        <p:spPr>
          <a:xfrm>
            <a:off x="2830378" y="1011103"/>
            <a:ext cx="3773837" cy="4215862"/>
          </a:xfrm>
          <a:prstGeom prst="rect">
            <a:avLst/>
          </a:prstGeom>
          <a:noFill/>
          <a:ln>
            <a:noFill/>
          </a:ln>
        </p:spPr>
      </p:pic>
      <p:pic>
        <p:nvPicPr>
          <p:cNvPr descr="A screenshot of a computer&#10;&#10;Description automatically generated" id="800" name="Google Shape;800;p46"/>
          <p:cNvPicPr preferRelativeResize="0"/>
          <p:nvPr/>
        </p:nvPicPr>
        <p:blipFill rotWithShape="1">
          <a:blip r:embed="rId7">
            <a:alphaModFix/>
          </a:blip>
          <a:srcRect b="0" l="0" r="0" t="0"/>
          <a:stretch/>
        </p:blipFill>
        <p:spPr>
          <a:xfrm>
            <a:off x="7381078" y="2014779"/>
            <a:ext cx="4132864" cy="46688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descr="nakit, para, para taşıma, para birimi içeren bir resim&#10;&#10;Açıklama otomatik olarak oluşturuldu" id="805" name="Google Shape;805;p47"/>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806" name="Google Shape;806;p4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807" name="Google Shape;807;p4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808" name="Google Shape;808;p4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809" name="Google Shape;809;p4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810" name="Google Shape;810;p4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811" name="Google Shape;811;p4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812" name="Google Shape;812;p4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813" name="Google Shape;813;p4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814" name="Google Shape;814;p4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815" name="Google Shape;815;p4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816" name="Google Shape;816;p4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817" name="Google Shape;817;p4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818" name="Google Shape;818;p4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819" name="Google Shape;819;p4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820" name="Google Shape;820;p4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821" name="Google Shape;821;p47"/>
          <p:cNvSpPr txBox="1"/>
          <p:nvPr/>
        </p:nvSpPr>
        <p:spPr>
          <a:xfrm>
            <a:off x="3825932" y="458491"/>
            <a:ext cx="3905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SVM (Support Vector Machine)</a:t>
            </a:r>
            <a:endParaRPr/>
          </a:p>
        </p:txBody>
      </p:sp>
      <p:pic>
        <p:nvPicPr>
          <p:cNvPr descr="A screenshot of a computer&#10;&#10;Description automatically generated" id="822" name="Google Shape;822;p47"/>
          <p:cNvPicPr preferRelativeResize="0"/>
          <p:nvPr/>
        </p:nvPicPr>
        <p:blipFill rotWithShape="1">
          <a:blip r:embed="rId6">
            <a:alphaModFix/>
          </a:blip>
          <a:srcRect b="0" l="0" r="0" t="0"/>
          <a:stretch/>
        </p:blipFill>
        <p:spPr>
          <a:xfrm>
            <a:off x="7556957" y="2363491"/>
            <a:ext cx="3832763" cy="4268491"/>
          </a:xfrm>
          <a:prstGeom prst="rect">
            <a:avLst/>
          </a:prstGeom>
          <a:noFill/>
          <a:ln>
            <a:noFill/>
          </a:ln>
        </p:spPr>
      </p:pic>
      <p:pic>
        <p:nvPicPr>
          <p:cNvPr descr="A screenshot of a computer&#10;&#10;Description automatically generated" id="823" name="Google Shape;823;p47"/>
          <p:cNvPicPr preferRelativeResize="0"/>
          <p:nvPr/>
        </p:nvPicPr>
        <p:blipFill rotWithShape="1">
          <a:blip r:embed="rId7">
            <a:alphaModFix/>
          </a:blip>
          <a:srcRect b="0" l="0" r="0" t="0"/>
          <a:stretch/>
        </p:blipFill>
        <p:spPr>
          <a:xfrm>
            <a:off x="3034405" y="994474"/>
            <a:ext cx="3624090" cy="40489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descr="nakit, para, para taşıma, para birimi içeren bir resim&#10;&#10;Açıklama otomatik olarak oluşturuldu" id="828" name="Google Shape;828;p48"/>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829" name="Google Shape;829;p48"/>
          <p:cNvPicPr preferRelativeResize="0"/>
          <p:nvPr/>
        </p:nvPicPr>
        <p:blipFill rotWithShape="1">
          <a:blip r:embed="rId3">
            <a:alphaModFix/>
          </a:blip>
          <a:srcRect b="0" l="0" r="0" t="0"/>
          <a:stretch/>
        </p:blipFill>
        <p:spPr>
          <a:xfrm>
            <a:off x="1266390" y="4708915"/>
            <a:ext cx="1867296" cy="1244864"/>
          </a:xfrm>
          <a:prstGeom prst="rect">
            <a:avLst/>
          </a:prstGeom>
          <a:noFill/>
          <a:ln>
            <a:noFill/>
          </a:ln>
        </p:spPr>
      </p:pic>
      <p:pic>
        <p:nvPicPr>
          <p:cNvPr descr="nakit, para, para taşıma, para birimi içeren bir resim&#10;&#10;Açıklama otomatik olarak oluşturuldu" id="830" name="Google Shape;830;p4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831" name="Google Shape;831;p48"/>
          <p:cNvPicPr preferRelativeResize="0"/>
          <p:nvPr/>
        </p:nvPicPr>
        <p:blipFill rotWithShape="1">
          <a:blip r:embed="rId3">
            <a:alphaModFix/>
          </a:blip>
          <a:srcRect b="0" l="0" r="0" t="0"/>
          <a:stretch/>
        </p:blipFill>
        <p:spPr>
          <a:xfrm>
            <a:off x="2299346" y="5407699"/>
            <a:ext cx="1867296" cy="1244864"/>
          </a:xfrm>
          <a:prstGeom prst="rect">
            <a:avLst/>
          </a:prstGeom>
          <a:noFill/>
          <a:ln>
            <a:noFill/>
          </a:ln>
        </p:spPr>
      </p:pic>
      <p:pic>
        <p:nvPicPr>
          <p:cNvPr descr="nakit, para, para taşıma, para birimi içeren bir resim&#10;&#10;Açıklama otomatik olarak oluşturuldu" id="832" name="Google Shape;832;p48"/>
          <p:cNvPicPr preferRelativeResize="0"/>
          <p:nvPr/>
        </p:nvPicPr>
        <p:blipFill rotWithShape="1">
          <a:blip r:embed="rId3">
            <a:alphaModFix/>
          </a:blip>
          <a:srcRect b="0" l="0" r="0" t="0"/>
          <a:stretch/>
        </p:blipFill>
        <p:spPr>
          <a:xfrm>
            <a:off x="888954" y="4944188"/>
            <a:ext cx="1867296" cy="1244864"/>
          </a:xfrm>
          <a:prstGeom prst="rect">
            <a:avLst/>
          </a:prstGeom>
          <a:noFill/>
          <a:ln>
            <a:noFill/>
          </a:ln>
        </p:spPr>
      </p:pic>
      <p:pic>
        <p:nvPicPr>
          <p:cNvPr descr="insan yüzü, metin, nakit, para içeren bir resim" id="833" name="Google Shape;833;p4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834" name="Google Shape;834;p4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835" name="Google Shape;835;p4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836" name="Google Shape;836;p4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837" name="Google Shape;837;p4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838" name="Google Shape;838;p4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839" name="Google Shape;839;p4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840" name="Google Shape;840;p4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841" name="Google Shape;841;p4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842" name="Google Shape;842;p4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843" name="Google Shape;843;p48"/>
          <p:cNvSpPr txBox="1"/>
          <p:nvPr/>
        </p:nvSpPr>
        <p:spPr>
          <a:xfrm>
            <a:off x="2556307" y="440916"/>
            <a:ext cx="3905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Cross Validation for SVM</a:t>
            </a:r>
            <a:endParaRPr b="1"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4" name="Google Shape;844;p48"/>
          <p:cNvSpPr txBox="1"/>
          <p:nvPr/>
        </p:nvSpPr>
        <p:spPr>
          <a:xfrm>
            <a:off x="2299350" y="940125"/>
            <a:ext cx="6346500" cy="108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venir"/>
              <a:buChar char="●"/>
            </a:pPr>
            <a:r>
              <a:rPr lang="tr-TR">
                <a:solidFill>
                  <a:schemeClr val="dk1"/>
                </a:solidFill>
                <a:latin typeface="Avenir"/>
                <a:ea typeface="Avenir"/>
                <a:cs typeface="Avenir"/>
                <a:sym typeface="Avenir"/>
              </a:rPr>
              <a:t>Model is tested with 10-fold cross-validation.</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tr-TR">
                <a:solidFill>
                  <a:schemeClr val="dk1"/>
                </a:solidFill>
                <a:latin typeface="Avenir"/>
                <a:ea typeface="Avenir"/>
                <a:cs typeface="Avenir"/>
                <a:sym typeface="Avenir"/>
              </a:rPr>
              <a:t>A balanced division of classes was achieved using Stratified K-Fold.</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solidFill>
                <a:schemeClr val="dk1"/>
              </a:solidFill>
              <a:latin typeface="Avenir"/>
              <a:ea typeface="Avenir"/>
              <a:cs typeface="Avenir"/>
              <a:sym typeface="Avenir"/>
            </a:endParaRPr>
          </a:p>
        </p:txBody>
      </p:sp>
      <p:pic>
        <p:nvPicPr>
          <p:cNvPr id="845" name="Google Shape;845;p48"/>
          <p:cNvPicPr preferRelativeResize="0"/>
          <p:nvPr/>
        </p:nvPicPr>
        <p:blipFill>
          <a:blip r:embed="rId6">
            <a:alphaModFix/>
          </a:blip>
          <a:stretch>
            <a:fillRect/>
          </a:stretch>
        </p:blipFill>
        <p:spPr>
          <a:xfrm>
            <a:off x="3247826" y="2335825"/>
            <a:ext cx="3325592" cy="2886050"/>
          </a:xfrm>
          <a:prstGeom prst="rect">
            <a:avLst/>
          </a:prstGeom>
          <a:noFill/>
          <a:ln>
            <a:noFill/>
          </a:ln>
        </p:spPr>
      </p:pic>
      <p:sp>
        <p:nvSpPr>
          <p:cNvPr id="846" name="Google Shape;846;p48"/>
          <p:cNvSpPr txBox="1"/>
          <p:nvPr/>
        </p:nvSpPr>
        <p:spPr>
          <a:xfrm>
            <a:off x="3341113" y="1866963"/>
            <a:ext cx="47895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900">
                <a:solidFill>
                  <a:schemeClr val="dk1"/>
                </a:solidFill>
                <a:latin typeface="Avenir"/>
                <a:ea typeface="Avenir"/>
                <a:cs typeface="Avenir"/>
                <a:sym typeface="Avenir"/>
              </a:rPr>
              <a:t>Kernel Type: Linear</a:t>
            </a:r>
            <a:endParaRPr sz="1900">
              <a:solidFill>
                <a:schemeClr val="dk1"/>
              </a:solidFill>
              <a:latin typeface="Avenir"/>
              <a:ea typeface="Avenir"/>
              <a:cs typeface="Avenir"/>
              <a:sym typeface="Avenir"/>
            </a:endParaRPr>
          </a:p>
        </p:txBody>
      </p:sp>
      <p:pic>
        <p:nvPicPr>
          <p:cNvPr id="847" name="Google Shape;847;p48"/>
          <p:cNvPicPr preferRelativeResize="0"/>
          <p:nvPr/>
        </p:nvPicPr>
        <p:blipFill>
          <a:blip r:embed="rId7">
            <a:alphaModFix/>
          </a:blip>
          <a:stretch>
            <a:fillRect/>
          </a:stretch>
        </p:blipFill>
        <p:spPr>
          <a:xfrm>
            <a:off x="7908599" y="2421663"/>
            <a:ext cx="3325600" cy="28903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descr="nakit, para, para taşıma, para birimi içeren bir resim&#10;&#10;Açıklama otomatik olarak oluşturuldu" id="852" name="Google Shape;852;p49"/>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853" name="Google Shape;853;p49"/>
          <p:cNvPicPr preferRelativeResize="0"/>
          <p:nvPr/>
        </p:nvPicPr>
        <p:blipFill rotWithShape="1">
          <a:blip r:embed="rId3">
            <a:alphaModFix/>
          </a:blip>
          <a:srcRect b="0" l="0" r="0" t="0"/>
          <a:stretch/>
        </p:blipFill>
        <p:spPr>
          <a:xfrm>
            <a:off x="1266390" y="4708915"/>
            <a:ext cx="1867296" cy="1244864"/>
          </a:xfrm>
          <a:prstGeom prst="rect">
            <a:avLst/>
          </a:prstGeom>
          <a:noFill/>
          <a:ln>
            <a:noFill/>
          </a:ln>
        </p:spPr>
      </p:pic>
      <p:pic>
        <p:nvPicPr>
          <p:cNvPr descr="nakit, para, para taşıma, para birimi içeren bir resim&#10;&#10;Açıklama otomatik olarak oluşturuldu" id="854" name="Google Shape;854;p4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855" name="Google Shape;855;p49"/>
          <p:cNvPicPr preferRelativeResize="0"/>
          <p:nvPr/>
        </p:nvPicPr>
        <p:blipFill rotWithShape="1">
          <a:blip r:embed="rId3">
            <a:alphaModFix/>
          </a:blip>
          <a:srcRect b="0" l="0" r="0" t="0"/>
          <a:stretch/>
        </p:blipFill>
        <p:spPr>
          <a:xfrm>
            <a:off x="2299346" y="5407699"/>
            <a:ext cx="1867296" cy="1244864"/>
          </a:xfrm>
          <a:prstGeom prst="rect">
            <a:avLst/>
          </a:prstGeom>
          <a:noFill/>
          <a:ln>
            <a:noFill/>
          </a:ln>
        </p:spPr>
      </p:pic>
      <p:pic>
        <p:nvPicPr>
          <p:cNvPr descr="nakit, para, para taşıma, para birimi içeren bir resim&#10;&#10;Açıklama otomatik olarak oluşturuldu" id="856" name="Google Shape;856;p49"/>
          <p:cNvPicPr preferRelativeResize="0"/>
          <p:nvPr/>
        </p:nvPicPr>
        <p:blipFill rotWithShape="1">
          <a:blip r:embed="rId3">
            <a:alphaModFix/>
          </a:blip>
          <a:srcRect b="0" l="0" r="0" t="0"/>
          <a:stretch/>
        </p:blipFill>
        <p:spPr>
          <a:xfrm>
            <a:off x="888954" y="4944188"/>
            <a:ext cx="1867296" cy="1244864"/>
          </a:xfrm>
          <a:prstGeom prst="rect">
            <a:avLst/>
          </a:prstGeom>
          <a:noFill/>
          <a:ln>
            <a:noFill/>
          </a:ln>
        </p:spPr>
      </p:pic>
      <p:pic>
        <p:nvPicPr>
          <p:cNvPr descr="insan yüzü, metin, nakit, para içeren bir resim" id="857" name="Google Shape;857;p4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858" name="Google Shape;858;p4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859" name="Google Shape;859;p4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860" name="Google Shape;860;p4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861" name="Google Shape;861;p4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862" name="Google Shape;862;p4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863" name="Google Shape;863;p4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864" name="Google Shape;864;p4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865" name="Google Shape;865;p4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866" name="Google Shape;866;p4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867" name="Google Shape;867;p49"/>
          <p:cNvSpPr txBox="1"/>
          <p:nvPr/>
        </p:nvSpPr>
        <p:spPr>
          <a:xfrm>
            <a:off x="2556307" y="440916"/>
            <a:ext cx="3905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Cross Validation for SVM</a:t>
            </a:r>
            <a:endParaRPr b="1"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8" name="Google Shape;868;p49"/>
          <p:cNvSpPr txBox="1"/>
          <p:nvPr/>
        </p:nvSpPr>
        <p:spPr>
          <a:xfrm>
            <a:off x="2756250" y="997563"/>
            <a:ext cx="47895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900">
                <a:solidFill>
                  <a:schemeClr val="dk1"/>
                </a:solidFill>
                <a:latin typeface="Avenir"/>
                <a:ea typeface="Avenir"/>
                <a:cs typeface="Avenir"/>
                <a:sym typeface="Avenir"/>
              </a:rPr>
              <a:t>Kernel Type: rbf</a:t>
            </a:r>
            <a:endParaRPr sz="1900">
              <a:solidFill>
                <a:schemeClr val="dk1"/>
              </a:solidFill>
              <a:latin typeface="Avenir"/>
              <a:ea typeface="Avenir"/>
              <a:cs typeface="Avenir"/>
              <a:sym typeface="Avenir"/>
            </a:endParaRPr>
          </a:p>
        </p:txBody>
      </p:sp>
      <p:pic>
        <p:nvPicPr>
          <p:cNvPr id="869" name="Google Shape;869;p49"/>
          <p:cNvPicPr preferRelativeResize="0"/>
          <p:nvPr/>
        </p:nvPicPr>
        <p:blipFill>
          <a:blip r:embed="rId6">
            <a:alphaModFix/>
          </a:blip>
          <a:stretch>
            <a:fillRect/>
          </a:stretch>
        </p:blipFill>
        <p:spPr>
          <a:xfrm>
            <a:off x="2635925" y="1590675"/>
            <a:ext cx="3653125" cy="3172221"/>
          </a:xfrm>
          <a:prstGeom prst="rect">
            <a:avLst/>
          </a:prstGeom>
          <a:noFill/>
          <a:ln>
            <a:noFill/>
          </a:ln>
        </p:spPr>
      </p:pic>
      <p:pic>
        <p:nvPicPr>
          <p:cNvPr id="870" name="Google Shape;870;p49"/>
          <p:cNvPicPr preferRelativeResize="0"/>
          <p:nvPr/>
        </p:nvPicPr>
        <p:blipFill>
          <a:blip r:embed="rId7">
            <a:alphaModFix/>
          </a:blip>
          <a:stretch>
            <a:fillRect/>
          </a:stretch>
        </p:blipFill>
        <p:spPr>
          <a:xfrm>
            <a:off x="6700675" y="1590675"/>
            <a:ext cx="3668675" cy="3187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descr="nakit, para, para taşıma, para birimi içeren bir resim&#10;&#10;Açıklama otomatik olarak oluşturuldu" id="875" name="Google Shape;875;p50"/>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876" name="Google Shape;876;p50"/>
          <p:cNvPicPr preferRelativeResize="0"/>
          <p:nvPr/>
        </p:nvPicPr>
        <p:blipFill rotWithShape="1">
          <a:blip r:embed="rId3">
            <a:alphaModFix/>
          </a:blip>
          <a:srcRect b="0" l="0" r="0" t="0"/>
          <a:stretch/>
        </p:blipFill>
        <p:spPr>
          <a:xfrm>
            <a:off x="1266390" y="4708915"/>
            <a:ext cx="1867296" cy="1244864"/>
          </a:xfrm>
          <a:prstGeom prst="rect">
            <a:avLst/>
          </a:prstGeom>
          <a:noFill/>
          <a:ln>
            <a:noFill/>
          </a:ln>
        </p:spPr>
      </p:pic>
      <p:pic>
        <p:nvPicPr>
          <p:cNvPr descr="nakit, para, para taşıma, para birimi içeren bir resim&#10;&#10;Açıklama otomatik olarak oluşturuldu" id="877" name="Google Shape;877;p50"/>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878" name="Google Shape;878;p50"/>
          <p:cNvPicPr preferRelativeResize="0"/>
          <p:nvPr/>
        </p:nvPicPr>
        <p:blipFill rotWithShape="1">
          <a:blip r:embed="rId3">
            <a:alphaModFix/>
          </a:blip>
          <a:srcRect b="0" l="0" r="0" t="0"/>
          <a:stretch/>
        </p:blipFill>
        <p:spPr>
          <a:xfrm>
            <a:off x="2299346" y="5407699"/>
            <a:ext cx="1867296" cy="1244864"/>
          </a:xfrm>
          <a:prstGeom prst="rect">
            <a:avLst/>
          </a:prstGeom>
          <a:noFill/>
          <a:ln>
            <a:noFill/>
          </a:ln>
        </p:spPr>
      </p:pic>
      <p:pic>
        <p:nvPicPr>
          <p:cNvPr descr="nakit, para, para taşıma, para birimi içeren bir resim&#10;&#10;Açıklama otomatik olarak oluşturuldu" id="879" name="Google Shape;879;p50"/>
          <p:cNvPicPr preferRelativeResize="0"/>
          <p:nvPr/>
        </p:nvPicPr>
        <p:blipFill rotWithShape="1">
          <a:blip r:embed="rId3">
            <a:alphaModFix/>
          </a:blip>
          <a:srcRect b="0" l="0" r="0" t="0"/>
          <a:stretch/>
        </p:blipFill>
        <p:spPr>
          <a:xfrm>
            <a:off x="888954" y="4944188"/>
            <a:ext cx="1867296" cy="1244864"/>
          </a:xfrm>
          <a:prstGeom prst="rect">
            <a:avLst/>
          </a:prstGeom>
          <a:noFill/>
          <a:ln>
            <a:noFill/>
          </a:ln>
        </p:spPr>
      </p:pic>
      <p:pic>
        <p:nvPicPr>
          <p:cNvPr descr="insan yüzü, metin, nakit, para içeren bir resim" id="880" name="Google Shape;880;p5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881" name="Google Shape;881;p5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882" name="Google Shape;882;p5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883" name="Google Shape;883;p5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884" name="Google Shape;884;p5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885" name="Google Shape;885;p50"/>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886" name="Google Shape;886;p50"/>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887" name="Google Shape;887;p50"/>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888" name="Google Shape;888;p50"/>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889" name="Google Shape;889;p50"/>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890" name="Google Shape;890;p50"/>
          <p:cNvSpPr txBox="1"/>
          <p:nvPr/>
        </p:nvSpPr>
        <p:spPr>
          <a:xfrm>
            <a:off x="2556307" y="440916"/>
            <a:ext cx="3905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Cross Validation for SVM</a:t>
            </a:r>
            <a:endParaRPr b="1"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1" name="Google Shape;891;p50"/>
          <p:cNvSpPr txBox="1"/>
          <p:nvPr/>
        </p:nvSpPr>
        <p:spPr>
          <a:xfrm>
            <a:off x="2756250" y="997563"/>
            <a:ext cx="47895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900">
                <a:solidFill>
                  <a:schemeClr val="dk1"/>
                </a:solidFill>
                <a:latin typeface="Avenir"/>
                <a:ea typeface="Avenir"/>
                <a:cs typeface="Avenir"/>
                <a:sym typeface="Avenir"/>
              </a:rPr>
              <a:t>Kernel Type: poly</a:t>
            </a:r>
            <a:endParaRPr sz="1900">
              <a:solidFill>
                <a:schemeClr val="dk1"/>
              </a:solidFill>
              <a:latin typeface="Avenir"/>
              <a:ea typeface="Avenir"/>
              <a:cs typeface="Avenir"/>
              <a:sym typeface="Avenir"/>
            </a:endParaRPr>
          </a:p>
        </p:txBody>
      </p:sp>
      <p:pic>
        <p:nvPicPr>
          <p:cNvPr id="892" name="Google Shape;892;p50"/>
          <p:cNvPicPr preferRelativeResize="0"/>
          <p:nvPr/>
        </p:nvPicPr>
        <p:blipFill>
          <a:blip r:embed="rId6">
            <a:alphaModFix/>
          </a:blip>
          <a:stretch>
            <a:fillRect/>
          </a:stretch>
        </p:blipFill>
        <p:spPr>
          <a:xfrm>
            <a:off x="2905350" y="1527675"/>
            <a:ext cx="4212199" cy="3371475"/>
          </a:xfrm>
          <a:prstGeom prst="rect">
            <a:avLst/>
          </a:prstGeom>
          <a:noFill/>
          <a:ln>
            <a:noFill/>
          </a:ln>
        </p:spPr>
      </p:pic>
      <p:pic>
        <p:nvPicPr>
          <p:cNvPr id="893" name="Google Shape;893;p50"/>
          <p:cNvPicPr preferRelativeResize="0"/>
          <p:nvPr/>
        </p:nvPicPr>
        <p:blipFill>
          <a:blip r:embed="rId7">
            <a:alphaModFix/>
          </a:blip>
          <a:stretch>
            <a:fillRect/>
          </a:stretch>
        </p:blipFill>
        <p:spPr>
          <a:xfrm>
            <a:off x="6780523" y="1815300"/>
            <a:ext cx="3410800" cy="2963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descr="nakit, para, para taşıma, para birimi içeren bir resim&#10;&#10;Açıklama otomatik olarak oluşturuldu" id="898" name="Google Shape;898;p51"/>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899" name="Google Shape;899;p51"/>
          <p:cNvPicPr preferRelativeResize="0"/>
          <p:nvPr/>
        </p:nvPicPr>
        <p:blipFill rotWithShape="1">
          <a:blip r:embed="rId3">
            <a:alphaModFix/>
          </a:blip>
          <a:srcRect b="0" l="0" r="0" t="0"/>
          <a:stretch/>
        </p:blipFill>
        <p:spPr>
          <a:xfrm>
            <a:off x="1266390" y="4708915"/>
            <a:ext cx="1867296" cy="1244864"/>
          </a:xfrm>
          <a:prstGeom prst="rect">
            <a:avLst/>
          </a:prstGeom>
          <a:noFill/>
          <a:ln>
            <a:noFill/>
          </a:ln>
        </p:spPr>
      </p:pic>
      <p:pic>
        <p:nvPicPr>
          <p:cNvPr descr="nakit, para, para taşıma, para birimi içeren bir resim&#10;&#10;Açıklama otomatik olarak oluşturuldu" id="900" name="Google Shape;900;p5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901" name="Google Shape;901;p51"/>
          <p:cNvPicPr preferRelativeResize="0"/>
          <p:nvPr/>
        </p:nvPicPr>
        <p:blipFill rotWithShape="1">
          <a:blip r:embed="rId3">
            <a:alphaModFix/>
          </a:blip>
          <a:srcRect b="0" l="0" r="0" t="0"/>
          <a:stretch/>
        </p:blipFill>
        <p:spPr>
          <a:xfrm>
            <a:off x="2299346" y="5407699"/>
            <a:ext cx="1867296" cy="1244864"/>
          </a:xfrm>
          <a:prstGeom prst="rect">
            <a:avLst/>
          </a:prstGeom>
          <a:noFill/>
          <a:ln>
            <a:noFill/>
          </a:ln>
        </p:spPr>
      </p:pic>
      <p:pic>
        <p:nvPicPr>
          <p:cNvPr descr="nakit, para, para taşıma, para birimi içeren bir resim&#10;&#10;Açıklama otomatik olarak oluşturuldu" id="902" name="Google Shape;902;p51"/>
          <p:cNvPicPr preferRelativeResize="0"/>
          <p:nvPr/>
        </p:nvPicPr>
        <p:blipFill rotWithShape="1">
          <a:blip r:embed="rId3">
            <a:alphaModFix/>
          </a:blip>
          <a:srcRect b="0" l="0" r="0" t="0"/>
          <a:stretch/>
        </p:blipFill>
        <p:spPr>
          <a:xfrm>
            <a:off x="888954" y="4944188"/>
            <a:ext cx="1867296" cy="1244864"/>
          </a:xfrm>
          <a:prstGeom prst="rect">
            <a:avLst/>
          </a:prstGeom>
          <a:noFill/>
          <a:ln>
            <a:noFill/>
          </a:ln>
        </p:spPr>
      </p:pic>
      <p:pic>
        <p:nvPicPr>
          <p:cNvPr descr="insan yüzü, metin, nakit, para içeren bir resim" id="903" name="Google Shape;903;p5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904" name="Google Shape;904;p5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905" name="Google Shape;905;p5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906" name="Google Shape;906;p5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907" name="Google Shape;907;p5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908" name="Google Shape;908;p5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909" name="Google Shape;909;p5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910" name="Google Shape;910;p5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911" name="Google Shape;911;p5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912" name="Google Shape;912;p5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913" name="Google Shape;913;p51"/>
          <p:cNvSpPr txBox="1"/>
          <p:nvPr/>
        </p:nvSpPr>
        <p:spPr>
          <a:xfrm>
            <a:off x="2556307" y="440916"/>
            <a:ext cx="3905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Cross Validation for SVM</a:t>
            </a:r>
            <a:endParaRPr b="1"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4" name="Google Shape;914;p51"/>
          <p:cNvSpPr txBox="1"/>
          <p:nvPr/>
        </p:nvSpPr>
        <p:spPr>
          <a:xfrm>
            <a:off x="2756250" y="997563"/>
            <a:ext cx="47895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900">
                <a:solidFill>
                  <a:schemeClr val="dk1"/>
                </a:solidFill>
                <a:latin typeface="Avenir"/>
                <a:ea typeface="Avenir"/>
                <a:cs typeface="Avenir"/>
                <a:sym typeface="Avenir"/>
              </a:rPr>
              <a:t>Kernel Type: sigmoid</a:t>
            </a:r>
            <a:endParaRPr sz="1900">
              <a:solidFill>
                <a:schemeClr val="dk1"/>
              </a:solidFill>
              <a:latin typeface="Avenir"/>
              <a:ea typeface="Avenir"/>
              <a:cs typeface="Avenir"/>
              <a:sym typeface="Avenir"/>
            </a:endParaRPr>
          </a:p>
        </p:txBody>
      </p:sp>
      <p:pic>
        <p:nvPicPr>
          <p:cNvPr id="915" name="Google Shape;915;p51"/>
          <p:cNvPicPr preferRelativeResize="0"/>
          <p:nvPr/>
        </p:nvPicPr>
        <p:blipFill>
          <a:blip r:embed="rId6">
            <a:alphaModFix/>
          </a:blip>
          <a:stretch>
            <a:fillRect/>
          </a:stretch>
        </p:blipFill>
        <p:spPr>
          <a:xfrm>
            <a:off x="2965500" y="1599125"/>
            <a:ext cx="3596131" cy="3119525"/>
          </a:xfrm>
          <a:prstGeom prst="rect">
            <a:avLst/>
          </a:prstGeom>
          <a:noFill/>
          <a:ln>
            <a:noFill/>
          </a:ln>
        </p:spPr>
      </p:pic>
      <p:pic>
        <p:nvPicPr>
          <p:cNvPr id="916" name="Google Shape;916;p51"/>
          <p:cNvPicPr preferRelativeResize="0"/>
          <p:nvPr/>
        </p:nvPicPr>
        <p:blipFill>
          <a:blip r:embed="rId7">
            <a:alphaModFix/>
          </a:blip>
          <a:stretch>
            <a:fillRect/>
          </a:stretch>
        </p:blipFill>
        <p:spPr>
          <a:xfrm>
            <a:off x="6918075" y="1356026"/>
            <a:ext cx="4123975" cy="329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nakit, para, para taşıma, para birimi içeren bir resim&#10;&#10;Açıklama otomatik olarak oluşturuldu" id="191" name="Google Shape;191;p16"/>
          <p:cNvPicPr preferRelativeResize="0"/>
          <p:nvPr>
            <p:ph idx="1" type="body"/>
          </p:nvPr>
        </p:nvPicPr>
        <p:blipFill rotWithShape="1">
          <a:blip r:embed="rId3">
            <a:alphaModFix/>
          </a:blip>
          <a:srcRect b="0" l="0" r="0" t="0"/>
          <a:stretch/>
        </p:blipFill>
        <p:spPr>
          <a:xfrm>
            <a:off x="654390" y="5703639"/>
            <a:ext cx="1867200" cy="1245000"/>
          </a:xfrm>
          <a:prstGeom prst="rect">
            <a:avLst/>
          </a:prstGeom>
          <a:noFill/>
          <a:ln>
            <a:noFill/>
          </a:ln>
        </p:spPr>
      </p:pic>
      <p:pic>
        <p:nvPicPr>
          <p:cNvPr descr="nakit, para, para taşıma, para birimi içeren bir resim&#10;&#10;Açıklama otomatik olarak oluşturuldu" id="192" name="Google Shape;192;p1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3" name="Google Shape;193;p16"/>
          <p:cNvPicPr preferRelativeResize="0"/>
          <p:nvPr/>
        </p:nvPicPr>
        <p:blipFill rotWithShape="1">
          <a:blip r:embed="rId3">
            <a:alphaModFix/>
          </a:blip>
          <a:srcRect b="0" l="0" r="0" t="0"/>
          <a:stretch/>
        </p:blipFill>
        <p:spPr>
          <a:xfrm>
            <a:off x="10380149" y="5593507"/>
            <a:ext cx="1867296" cy="1244864"/>
          </a:xfrm>
          <a:prstGeom prst="rect">
            <a:avLst/>
          </a:prstGeom>
          <a:noFill/>
          <a:ln>
            <a:noFill/>
          </a:ln>
        </p:spPr>
      </p:pic>
      <p:pic>
        <p:nvPicPr>
          <p:cNvPr descr="nakit, para, para taşıma, para birimi içeren bir resim&#10;&#10;Açıklama otomatik olarak oluşturuldu" id="194" name="Google Shape;194;p1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95" name="Google Shape;195;p16"/>
          <p:cNvPicPr preferRelativeResize="0"/>
          <p:nvPr/>
        </p:nvPicPr>
        <p:blipFill rotWithShape="1">
          <a:blip r:embed="rId4">
            <a:alphaModFix/>
          </a:blip>
          <a:srcRect b="0" l="0" r="0" t="0"/>
          <a:stretch/>
        </p:blipFill>
        <p:spPr>
          <a:xfrm>
            <a:off x="7752520" y="5221884"/>
            <a:ext cx="2442691" cy="1616487"/>
          </a:xfrm>
          <a:prstGeom prst="rect">
            <a:avLst/>
          </a:prstGeom>
          <a:noFill/>
          <a:ln>
            <a:noFill/>
          </a:ln>
        </p:spPr>
      </p:pic>
      <p:pic>
        <p:nvPicPr>
          <p:cNvPr descr="insan yüzü, metin, nakit, para içeren bir resim" id="196" name="Google Shape;196;p16"/>
          <p:cNvPicPr preferRelativeResize="0"/>
          <p:nvPr/>
        </p:nvPicPr>
        <p:blipFill rotWithShape="1">
          <a:blip r:embed="rId4">
            <a:alphaModFix/>
          </a:blip>
          <a:srcRect b="0" l="0" r="0" t="0"/>
          <a:stretch/>
        </p:blipFill>
        <p:spPr>
          <a:xfrm>
            <a:off x="9749318" y="5221879"/>
            <a:ext cx="2442691" cy="1616487"/>
          </a:xfrm>
          <a:prstGeom prst="rect">
            <a:avLst/>
          </a:prstGeom>
          <a:noFill/>
          <a:ln>
            <a:noFill/>
          </a:ln>
        </p:spPr>
      </p:pic>
      <p:pic>
        <p:nvPicPr>
          <p:cNvPr descr="daire içeren bir resim&#10;&#10;Açıklama otomatik olarak oluşturuldu" id="197" name="Google Shape;197;p16"/>
          <p:cNvPicPr preferRelativeResize="0"/>
          <p:nvPr/>
        </p:nvPicPr>
        <p:blipFill rotWithShape="1">
          <a:blip r:embed="rId5">
            <a:alphaModFix/>
          </a:blip>
          <a:srcRect b="0" l="0" r="0" t="0"/>
          <a:stretch/>
        </p:blipFill>
        <p:spPr>
          <a:xfrm>
            <a:off x="-453658" y="-226161"/>
            <a:ext cx="2404936" cy="1711022"/>
          </a:xfrm>
          <a:prstGeom prst="rect">
            <a:avLst/>
          </a:prstGeom>
          <a:noFill/>
          <a:ln>
            <a:noFill/>
          </a:ln>
        </p:spPr>
      </p:pic>
      <p:pic>
        <p:nvPicPr>
          <p:cNvPr descr="insan yüzü, metin, nakit, para içeren bir resim" id="198" name="Google Shape;198;p16"/>
          <p:cNvPicPr preferRelativeResize="0"/>
          <p:nvPr/>
        </p:nvPicPr>
        <p:blipFill rotWithShape="1">
          <a:blip r:embed="rId4">
            <a:alphaModFix/>
          </a:blip>
          <a:srcRect b="0" l="0" r="0" t="0"/>
          <a:stretch/>
        </p:blipFill>
        <p:spPr>
          <a:xfrm>
            <a:off x="-269187" y="5407698"/>
            <a:ext cx="2442691" cy="1616487"/>
          </a:xfrm>
          <a:prstGeom prst="rect">
            <a:avLst/>
          </a:prstGeom>
          <a:noFill/>
          <a:ln>
            <a:noFill/>
          </a:ln>
        </p:spPr>
      </p:pic>
      <p:pic>
        <p:nvPicPr>
          <p:cNvPr descr="insan yüzü, metin, nakit, para içeren bir resim" id="199" name="Google Shape;199;p16"/>
          <p:cNvPicPr preferRelativeResize="0"/>
          <p:nvPr/>
        </p:nvPicPr>
        <p:blipFill rotWithShape="1">
          <a:blip r:embed="rId4">
            <a:alphaModFix/>
          </a:blip>
          <a:srcRect b="0" l="0" r="0" t="0"/>
          <a:stretch/>
        </p:blipFill>
        <p:spPr>
          <a:xfrm>
            <a:off x="8692137" y="5221885"/>
            <a:ext cx="2442691" cy="1616487"/>
          </a:xfrm>
          <a:prstGeom prst="rect">
            <a:avLst/>
          </a:prstGeom>
          <a:noFill/>
          <a:ln>
            <a:noFill/>
          </a:ln>
        </p:spPr>
      </p:pic>
      <p:pic>
        <p:nvPicPr>
          <p:cNvPr descr="daire içeren bir resim&#10;&#10;Açıklama otomatik olarak oluşturuldu" id="200" name="Google Shape;200;p1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01" name="Google Shape;201;p16"/>
          <p:cNvPicPr preferRelativeResize="0"/>
          <p:nvPr/>
        </p:nvPicPr>
        <p:blipFill rotWithShape="1">
          <a:blip r:embed="rId5">
            <a:alphaModFix/>
          </a:blip>
          <a:srcRect b="0" l="0" r="0" t="0"/>
          <a:stretch/>
        </p:blipFill>
        <p:spPr>
          <a:xfrm>
            <a:off x="-453660" y="815631"/>
            <a:ext cx="2404936" cy="1711022"/>
          </a:xfrm>
          <a:prstGeom prst="rect">
            <a:avLst/>
          </a:prstGeom>
          <a:noFill/>
          <a:ln>
            <a:noFill/>
          </a:ln>
        </p:spPr>
      </p:pic>
      <p:pic>
        <p:nvPicPr>
          <p:cNvPr descr="daire içeren bir resim&#10;&#10;Açıklama otomatik olarak oluşturuldu" id="202" name="Google Shape;202;p16"/>
          <p:cNvPicPr preferRelativeResize="0"/>
          <p:nvPr/>
        </p:nvPicPr>
        <p:blipFill rotWithShape="1">
          <a:blip r:embed="rId5">
            <a:alphaModFix/>
          </a:blip>
          <a:srcRect b="0" l="0" r="0" t="0"/>
          <a:stretch/>
        </p:blipFill>
        <p:spPr>
          <a:xfrm>
            <a:off x="-333880" y="1296638"/>
            <a:ext cx="2404936" cy="1711022"/>
          </a:xfrm>
          <a:prstGeom prst="rect">
            <a:avLst/>
          </a:prstGeom>
          <a:noFill/>
          <a:ln>
            <a:noFill/>
          </a:ln>
        </p:spPr>
      </p:pic>
      <p:pic>
        <p:nvPicPr>
          <p:cNvPr descr="daire içeren bir resim&#10;&#10;Açıklama otomatik olarak oluşturuldu" id="203" name="Google Shape;203;p16"/>
          <p:cNvPicPr preferRelativeResize="0"/>
          <p:nvPr/>
        </p:nvPicPr>
        <p:blipFill rotWithShape="1">
          <a:blip r:embed="rId5">
            <a:alphaModFix/>
          </a:blip>
          <a:srcRect b="0" l="0" r="0" t="0"/>
          <a:stretch/>
        </p:blipFill>
        <p:spPr>
          <a:xfrm rot="2220000">
            <a:off x="10233606" y="-183339"/>
            <a:ext cx="2404936" cy="1711022"/>
          </a:xfrm>
          <a:prstGeom prst="rect">
            <a:avLst/>
          </a:prstGeom>
          <a:noFill/>
          <a:ln>
            <a:noFill/>
          </a:ln>
        </p:spPr>
      </p:pic>
      <p:pic>
        <p:nvPicPr>
          <p:cNvPr id="204" name="Google Shape;204;p16"/>
          <p:cNvPicPr preferRelativeResize="0"/>
          <p:nvPr/>
        </p:nvPicPr>
        <p:blipFill>
          <a:blip r:embed="rId6">
            <a:alphaModFix/>
          </a:blip>
          <a:stretch>
            <a:fillRect/>
          </a:stretch>
        </p:blipFill>
        <p:spPr>
          <a:xfrm>
            <a:off x="654399" y="722600"/>
            <a:ext cx="10659048" cy="541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descr="nakit, para, para taşıma, para birimi içeren bir resim&#10;&#10;Açıklama otomatik olarak oluşturuldu" id="921" name="Google Shape;921;p52"/>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922" name="Google Shape;922;p52"/>
          <p:cNvPicPr preferRelativeResize="0"/>
          <p:nvPr/>
        </p:nvPicPr>
        <p:blipFill rotWithShape="1">
          <a:blip r:embed="rId3">
            <a:alphaModFix/>
          </a:blip>
          <a:srcRect b="0" l="0" r="0" t="0"/>
          <a:stretch/>
        </p:blipFill>
        <p:spPr>
          <a:xfrm>
            <a:off x="1266390" y="4708915"/>
            <a:ext cx="1867296" cy="1244864"/>
          </a:xfrm>
          <a:prstGeom prst="rect">
            <a:avLst/>
          </a:prstGeom>
          <a:noFill/>
          <a:ln>
            <a:noFill/>
          </a:ln>
        </p:spPr>
      </p:pic>
      <p:pic>
        <p:nvPicPr>
          <p:cNvPr descr="nakit, para, para taşıma, para birimi içeren bir resim&#10;&#10;Açıklama otomatik olarak oluşturuldu" id="923" name="Google Shape;923;p5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924" name="Google Shape;924;p52"/>
          <p:cNvPicPr preferRelativeResize="0"/>
          <p:nvPr/>
        </p:nvPicPr>
        <p:blipFill rotWithShape="1">
          <a:blip r:embed="rId3">
            <a:alphaModFix/>
          </a:blip>
          <a:srcRect b="0" l="0" r="0" t="0"/>
          <a:stretch/>
        </p:blipFill>
        <p:spPr>
          <a:xfrm>
            <a:off x="2299346" y="5407699"/>
            <a:ext cx="1867296" cy="1244864"/>
          </a:xfrm>
          <a:prstGeom prst="rect">
            <a:avLst/>
          </a:prstGeom>
          <a:noFill/>
          <a:ln>
            <a:noFill/>
          </a:ln>
        </p:spPr>
      </p:pic>
      <p:pic>
        <p:nvPicPr>
          <p:cNvPr descr="nakit, para, para taşıma, para birimi içeren bir resim&#10;&#10;Açıklama otomatik olarak oluşturuldu" id="925" name="Google Shape;925;p52"/>
          <p:cNvPicPr preferRelativeResize="0"/>
          <p:nvPr/>
        </p:nvPicPr>
        <p:blipFill rotWithShape="1">
          <a:blip r:embed="rId3">
            <a:alphaModFix/>
          </a:blip>
          <a:srcRect b="0" l="0" r="0" t="0"/>
          <a:stretch/>
        </p:blipFill>
        <p:spPr>
          <a:xfrm>
            <a:off x="888954" y="4944188"/>
            <a:ext cx="1867296" cy="1244864"/>
          </a:xfrm>
          <a:prstGeom prst="rect">
            <a:avLst/>
          </a:prstGeom>
          <a:noFill/>
          <a:ln>
            <a:noFill/>
          </a:ln>
        </p:spPr>
      </p:pic>
      <p:pic>
        <p:nvPicPr>
          <p:cNvPr descr="insan yüzü, metin, nakit, para içeren bir resim" id="926" name="Google Shape;926;p52"/>
          <p:cNvPicPr preferRelativeResize="0"/>
          <p:nvPr/>
        </p:nvPicPr>
        <p:blipFill rotWithShape="1">
          <a:blip r:embed="rId4">
            <a:alphaModFix/>
          </a:blip>
          <a:srcRect b="0" l="0" r="0" t="0"/>
          <a:stretch/>
        </p:blipFill>
        <p:spPr>
          <a:xfrm>
            <a:off x="1406770" y="5036071"/>
            <a:ext cx="2442691" cy="1616487"/>
          </a:xfrm>
          <a:prstGeom prst="rect">
            <a:avLst/>
          </a:prstGeom>
          <a:noFill/>
          <a:ln>
            <a:noFill/>
          </a:ln>
        </p:spPr>
      </p:pic>
      <p:pic>
        <p:nvPicPr>
          <p:cNvPr descr="daire içeren bir resim&#10;&#10;Açıklama otomatik olarak oluşturuldu" id="927" name="Google Shape;927;p5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928" name="Google Shape;928;p5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929" name="Google Shape;929;p5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930" name="Google Shape;930;p5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931" name="Google Shape;931;p5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932" name="Google Shape;932;p5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933" name="Google Shape;933;p5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934" name="Google Shape;934;p5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935" name="Google Shape;935;p5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936" name="Google Shape;936;p52"/>
          <p:cNvSpPr txBox="1"/>
          <p:nvPr/>
        </p:nvSpPr>
        <p:spPr>
          <a:xfrm>
            <a:off x="2556307" y="440916"/>
            <a:ext cx="3905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Avenir"/>
                <a:ea typeface="Avenir"/>
                <a:cs typeface="Avenir"/>
                <a:sym typeface="Avenir"/>
              </a:rPr>
              <a:t>Cross Validation for SVM</a:t>
            </a:r>
            <a:endParaRPr b="1" sz="2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937" name="Google Shape;937;p52"/>
          <p:cNvPicPr preferRelativeResize="0"/>
          <p:nvPr/>
        </p:nvPicPr>
        <p:blipFill rotWithShape="1">
          <a:blip r:embed="rId6">
            <a:alphaModFix/>
          </a:blip>
          <a:srcRect b="2799" l="0" r="0" t="0"/>
          <a:stretch/>
        </p:blipFill>
        <p:spPr>
          <a:xfrm>
            <a:off x="2299350" y="1423538"/>
            <a:ext cx="4517257" cy="1885325"/>
          </a:xfrm>
          <a:prstGeom prst="rect">
            <a:avLst/>
          </a:prstGeom>
          <a:noFill/>
          <a:ln>
            <a:noFill/>
          </a:ln>
        </p:spPr>
      </p:pic>
      <p:pic>
        <p:nvPicPr>
          <p:cNvPr id="938" name="Google Shape;938;p52"/>
          <p:cNvPicPr preferRelativeResize="0"/>
          <p:nvPr/>
        </p:nvPicPr>
        <p:blipFill rotWithShape="1">
          <a:blip r:embed="rId7">
            <a:alphaModFix/>
          </a:blip>
          <a:srcRect b="0" l="0" r="0" t="0"/>
          <a:stretch/>
        </p:blipFill>
        <p:spPr>
          <a:xfrm>
            <a:off x="2392100" y="3717000"/>
            <a:ext cx="4412150" cy="1929264"/>
          </a:xfrm>
          <a:prstGeom prst="rect">
            <a:avLst/>
          </a:prstGeom>
          <a:noFill/>
          <a:ln>
            <a:noFill/>
          </a:ln>
        </p:spPr>
      </p:pic>
      <p:pic>
        <p:nvPicPr>
          <p:cNvPr id="939" name="Google Shape;939;p52"/>
          <p:cNvPicPr preferRelativeResize="0"/>
          <p:nvPr/>
        </p:nvPicPr>
        <p:blipFill>
          <a:blip r:embed="rId8">
            <a:alphaModFix/>
          </a:blip>
          <a:stretch>
            <a:fillRect/>
          </a:stretch>
        </p:blipFill>
        <p:spPr>
          <a:xfrm>
            <a:off x="7005825" y="1423538"/>
            <a:ext cx="4542876" cy="1885325"/>
          </a:xfrm>
          <a:prstGeom prst="rect">
            <a:avLst/>
          </a:prstGeom>
          <a:noFill/>
          <a:ln>
            <a:noFill/>
          </a:ln>
        </p:spPr>
      </p:pic>
      <p:pic>
        <p:nvPicPr>
          <p:cNvPr id="940" name="Google Shape;940;p52"/>
          <p:cNvPicPr preferRelativeResize="0"/>
          <p:nvPr/>
        </p:nvPicPr>
        <p:blipFill>
          <a:blip r:embed="rId9">
            <a:alphaModFix/>
          </a:blip>
          <a:stretch>
            <a:fillRect/>
          </a:stretch>
        </p:blipFill>
        <p:spPr>
          <a:xfrm>
            <a:off x="7210375" y="3753675"/>
            <a:ext cx="4542875" cy="18392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descr="nakit, para, para taşıma, para birimi içeren bir resim&#10;&#10;Açıklama otomatik olarak oluşturuldu" id="945" name="Google Shape;945;p53"/>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946" name="Google Shape;946;p5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947" name="Google Shape;947;p5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948" name="Google Shape;948;p5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949" name="Google Shape;949;p5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950" name="Google Shape;950;p5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951" name="Google Shape;951;p5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952" name="Google Shape;952;p5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953" name="Google Shape;953;p5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954" name="Google Shape;954;p5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955" name="Google Shape;955;p5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956" name="Google Shape;956;p5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957" name="Google Shape;957;p5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958" name="Google Shape;958;p5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959" name="Google Shape;959;p5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960" name="Google Shape;960;p5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961" name="Google Shape;961;p53"/>
          <p:cNvSpPr txBox="1"/>
          <p:nvPr/>
        </p:nvSpPr>
        <p:spPr>
          <a:xfrm>
            <a:off x="3825932" y="458491"/>
            <a:ext cx="39055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4000">
                <a:solidFill>
                  <a:schemeClr val="dk1"/>
                </a:solidFill>
                <a:latin typeface="Avenir"/>
                <a:ea typeface="Avenir"/>
                <a:cs typeface="Avenir"/>
                <a:sym typeface="Avenir"/>
              </a:rPr>
              <a:t>Decision Tree</a:t>
            </a:r>
            <a:endParaRPr/>
          </a:p>
        </p:txBody>
      </p:sp>
      <p:sp>
        <p:nvSpPr>
          <p:cNvPr id="962" name="Google Shape;962;p53"/>
          <p:cNvSpPr txBox="1"/>
          <p:nvPr/>
        </p:nvSpPr>
        <p:spPr>
          <a:xfrm>
            <a:off x="3156857" y="1345870"/>
            <a:ext cx="523701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Categorical data was used for this algorithm. 3 different binning techniques were used. Various Minimum samples split and Maximum depth hyperparameter values are used and we get loss matrix for each model to choose optimum hyperparameter value.</a:t>
            </a:r>
            <a:endParaRPr/>
          </a:p>
        </p:txBody>
      </p:sp>
      <p:pic>
        <p:nvPicPr>
          <p:cNvPr id="963" name="Google Shape;963;p53"/>
          <p:cNvPicPr preferRelativeResize="0"/>
          <p:nvPr/>
        </p:nvPicPr>
        <p:blipFill rotWithShape="1">
          <a:blip r:embed="rId6">
            <a:alphaModFix/>
          </a:blip>
          <a:srcRect b="0" l="0" r="0" t="0"/>
          <a:stretch/>
        </p:blipFill>
        <p:spPr>
          <a:xfrm>
            <a:off x="5235039" y="3223160"/>
            <a:ext cx="5650676" cy="348936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descr="nakit, para, para taşıma, para birimi içeren bir resim&#10;&#10;Açıklama otomatik olarak oluşturuldu" id="968" name="Google Shape;968;p54"/>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969" name="Google Shape;969;p5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970" name="Google Shape;970;p5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971" name="Google Shape;971;p5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972" name="Google Shape;972;p5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973" name="Google Shape;973;p5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974" name="Google Shape;974;p5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975" name="Google Shape;975;p5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976" name="Google Shape;976;p5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977" name="Google Shape;977;p5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978" name="Google Shape;978;p5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979" name="Google Shape;979;p5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980" name="Google Shape;980;p5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981" name="Google Shape;981;p5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982" name="Google Shape;982;p5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983" name="Google Shape;983;p5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pic>
        <p:nvPicPr>
          <p:cNvPr descr="A blue square with black text&#10;&#10;Description automatically generated" id="984" name="Google Shape;984;p54"/>
          <p:cNvPicPr preferRelativeResize="0"/>
          <p:nvPr/>
        </p:nvPicPr>
        <p:blipFill rotWithShape="1">
          <a:blip r:embed="rId6">
            <a:alphaModFix/>
          </a:blip>
          <a:srcRect b="0" l="0" r="0" t="0"/>
          <a:stretch/>
        </p:blipFill>
        <p:spPr>
          <a:xfrm>
            <a:off x="2652156" y="4948"/>
            <a:ext cx="6096000" cy="2612571"/>
          </a:xfrm>
          <a:prstGeom prst="rect">
            <a:avLst/>
          </a:prstGeom>
          <a:noFill/>
          <a:ln>
            <a:noFill/>
          </a:ln>
        </p:spPr>
      </p:pic>
      <p:sp>
        <p:nvSpPr>
          <p:cNvPr id="985" name="Google Shape;985;p54"/>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ADASYN</a:t>
            </a:r>
            <a:endParaRPr/>
          </a:p>
        </p:txBody>
      </p:sp>
      <p:pic>
        <p:nvPicPr>
          <p:cNvPr descr="A blue square with black text&#10;&#10;Description automatically generated" id="986" name="Google Shape;986;p54"/>
          <p:cNvPicPr preferRelativeResize="0"/>
          <p:nvPr/>
        </p:nvPicPr>
        <p:blipFill rotWithShape="1">
          <a:blip r:embed="rId7">
            <a:alphaModFix/>
          </a:blip>
          <a:srcRect b="0" l="0" r="0" t="0"/>
          <a:stretch/>
        </p:blipFill>
        <p:spPr>
          <a:xfrm>
            <a:off x="2701637" y="2716480"/>
            <a:ext cx="6096000" cy="2612571"/>
          </a:xfrm>
          <a:prstGeom prst="rect">
            <a:avLst/>
          </a:prstGeom>
          <a:noFill/>
          <a:ln>
            <a:noFill/>
          </a:ln>
        </p:spPr>
      </p:pic>
      <p:pic>
        <p:nvPicPr>
          <p:cNvPr descr="A blue square with black text&#10;&#10;Description automatically generated" id="987" name="Google Shape;987;p54"/>
          <p:cNvPicPr preferRelativeResize="0"/>
          <p:nvPr/>
        </p:nvPicPr>
        <p:blipFill rotWithShape="1">
          <a:blip r:embed="rId8">
            <a:alphaModFix/>
          </a:blip>
          <a:srcRect b="0" l="0" r="0" t="0"/>
          <a:stretch/>
        </p:blipFill>
        <p:spPr>
          <a:xfrm>
            <a:off x="5947558" y="3913909"/>
            <a:ext cx="6096000" cy="261257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descr="nakit, para, para taşıma, para birimi içeren bir resim&#10;&#10;Açıklama otomatik olarak oluşturuldu" id="992" name="Google Shape;992;p55"/>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993" name="Google Shape;993;p5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994" name="Google Shape;994;p5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995" name="Google Shape;995;p5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996" name="Google Shape;996;p5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997" name="Google Shape;997;p5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998" name="Google Shape;998;p5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999" name="Google Shape;999;p5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000" name="Google Shape;1000;p5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001" name="Google Shape;1001;p5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002" name="Google Shape;1002;p5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003" name="Google Shape;1003;p5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004" name="Google Shape;1004;p5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005" name="Google Shape;1005;p5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006" name="Google Shape;1006;p5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007" name="Google Shape;1007;p5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008" name="Google Shape;1008;p55"/>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SMOTE</a:t>
            </a:r>
            <a:endParaRPr/>
          </a:p>
        </p:txBody>
      </p:sp>
      <p:pic>
        <p:nvPicPr>
          <p:cNvPr descr="A blue square with black text&#10;&#10;Description automatically generated" id="1009" name="Google Shape;1009;p55"/>
          <p:cNvPicPr preferRelativeResize="0"/>
          <p:nvPr/>
        </p:nvPicPr>
        <p:blipFill rotWithShape="1">
          <a:blip r:embed="rId6">
            <a:alphaModFix/>
          </a:blip>
          <a:srcRect b="0" l="0" r="0" t="0"/>
          <a:stretch/>
        </p:blipFill>
        <p:spPr>
          <a:xfrm>
            <a:off x="2652156" y="-74221"/>
            <a:ext cx="6096000" cy="2612571"/>
          </a:xfrm>
          <a:prstGeom prst="rect">
            <a:avLst/>
          </a:prstGeom>
          <a:noFill/>
          <a:ln>
            <a:noFill/>
          </a:ln>
        </p:spPr>
      </p:pic>
      <p:pic>
        <p:nvPicPr>
          <p:cNvPr descr="A blue square with black text&#10;&#10;Description automatically generated" id="1010" name="Google Shape;1010;p55"/>
          <p:cNvPicPr preferRelativeResize="0"/>
          <p:nvPr/>
        </p:nvPicPr>
        <p:blipFill rotWithShape="1">
          <a:blip r:embed="rId7">
            <a:alphaModFix/>
          </a:blip>
          <a:srcRect b="0" l="0" r="0" t="0"/>
          <a:stretch/>
        </p:blipFill>
        <p:spPr>
          <a:xfrm>
            <a:off x="2704110" y="2530928"/>
            <a:ext cx="6096000" cy="2612571"/>
          </a:xfrm>
          <a:prstGeom prst="rect">
            <a:avLst/>
          </a:prstGeom>
          <a:noFill/>
          <a:ln>
            <a:noFill/>
          </a:ln>
        </p:spPr>
      </p:pic>
      <p:pic>
        <p:nvPicPr>
          <p:cNvPr descr="A blue square with black text&#10;&#10;Description automatically generated" id="1011" name="Google Shape;1011;p55"/>
          <p:cNvPicPr preferRelativeResize="0"/>
          <p:nvPr/>
        </p:nvPicPr>
        <p:blipFill rotWithShape="1">
          <a:blip r:embed="rId8">
            <a:alphaModFix/>
          </a:blip>
          <a:srcRect b="0" l="0" r="0" t="0"/>
          <a:stretch/>
        </p:blipFill>
        <p:spPr>
          <a:xfrm>
            <a:off x="5883234" y="3869376"/>
            <a:ext cx="6096000" cy="261257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descr="nakit, para, para taşıma, para birimi içeren bir resim&#10;&#10;Açıklama otomatik olarak oluşturuldu" id="1016" name="Google Shape;1016;p56"/>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017" name="Google Shape;1017;p5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018" name="Google Shape;1018;p5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019" name="Google Shape;1019;p5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020" name="Google Shape;1020;p5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021" name="Google Shape;1021;p5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022" name="Google Shape;1022;p5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023" name="Google Shape;1023;p5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024" name="Google Shape;1024;p5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025" name="Google Shape;1025;p5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026" name="Google Shape;1026;p5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027" name="Google Shape;1027;p5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028" name="Google Shape;1028;p5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029" name="Google Shape;1029;p5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030" name="Google Shape;1030;p5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031" name="Google Shape;1031;p5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032" name="Google Shape;1032;p56"/>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Clusterbased</a:t>
            </a:r>
            <a:endParaRPr/>
          </a:p>
        </p:txBody>
      </p:sp>
      <p:pic>
        <p:nvPicPr>
          <p:cNvPr descr="A blue square with white text&#10;&#10;Description automatically generated" id="1033" name="Google Shape;1033;p56"/>
          <p:cNvPicPr preferRelativeResize="0"/>
          <p:nvPr/>
        </p:nvPicPr>
        <p:blipFill rotWithShape="1">
          <a:blip r:embed="rId6">
            <a:alphaModFix/>
          </a:blip>
          <a:srcRect b="0" l="0" r="0" t="0"/>
          <a:stretch/>
        </p:blipFill>
        <p:spPr>
          <a:xfrm>
            <a:off x="2830285" y="202870"/>
            <a:ext cx="6096000" cy="2612571"/>
          </a:xfrm>
          <a:prstGeom prst="rect">
            <a:avLst/>
          </a:prstGeom>
          <a:noFill/>
          <a:ln>
            <a:noFill/>
          </a:ln>
        </p:spPr>
      </p:pic>
      <p:pic>
        <p:nvPicPr>
          <p:cNvPr descr="A blue square with white text&#10;&#10;Description automatically generated" id="1034" name="Google Shape;1034;p56"/>
          <p:cNvPicPr preferRelativeResize="0"/>
          <p:nvPr/>
        </p:nvPicPr>
        <p:blipFill rotWithShape="1">
          <a:blip r:embed="rId7">
            <a:alphaModFix/>
          </a:blip>
          <a:srcRect b="0" l="0" r="0" t="0"/>
          <a:stretch/>
        </p:blipFill>
        <p:spPr>
          <a:xfrm>
            <a:off x="2644733" y="2709058"/>
            <a:ext cx="6096000" cy="2612571"/>
          </a:xfrm>
          <a:prstGeom prst="rect">
            <a:avLst/>
          </a:prstGeom>
          <a:noFill/>
          <a:ln>
            <a:noFill/>
          </a:ln>
        </p:spPr>
      </p:pic>
      <p:pic>
        <p:nvPicPr>
          <p:cNvPr descr="A blue square with white text&#10;&#10;Description automatically generated" id="1035" name="Google Shape;1035;p56"/>
          <p:cNvPicPr preferRelativeResize="0"/>
          <p:nvPr/>
        </p:nvPicPr>
        <p:blipFill rotWithShape="1">
          <a:blip r:embed="rId8">
            <a:alphaModFix/>
          </a:blip>
          <a:srcRect b="0" l="0" r="0" t="0"/>
          <a:stretch/>
        </p:blipFill>
        <p:spPr>
          <a:xfrm>
            <a:off x="5952507" y="4027714"/>
            <a:ext cx="6096000" cy="26125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descr="nakit, para, para taşıma, para birimi içeren bir resim&#10;&#10;Açıklama otomatik olarak oluşturuldu" id="1040" name="Google Shape;1040;p57"/>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041" name="Google Shape;1041;p5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042" name="Google Shape;1042;p5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043" name="Google Shape;1043;p5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044" name="Google Shape;1044;p5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045" name="Google Shape;1045;p5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046" name="Google Shape;1046;p5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047" name="Google Shape;1047;p5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048" name="Google Shape;1048;p5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049" name="Google Shape;1049;p5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050" name="Google Shape;1050;p5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051" name="Google Shape;1051;p5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052" name="Google Shape;1052;p5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053" name="Google Shape;1053;p5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054" name="Google Shape;1054;p5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055" name="Google Shape;1055;p5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056" name="Google Shape;1056;p57"/>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NearMiss</a:t>
            </a:r>
            <a:endParaRPr/>
          </a:p>
        </p:txBody>
      </p:sp>
      <p:pic>
        <p:nvPicPr>
          <p:cNvPr descr="A blue square with black text&#10;&#10;Description automatically generated" id="1057" name="Google Shape;1057;p57"/>
          <p:cNvPicPr preferRelativeResize="0"/>
          <p:nvPr/>
        </p:nvPicPr>
        <p:blipFill rotWithShape="1">
          <a:blip r:embed="rId6">
            <a:alphaModFix/>
          </a:blip>
          <a:srcRect b="0" l="0" r="0" t="0"/>
          <a:stretch/>
        </p:blipFill>
        <p:spPr>
          <a:xfrm>
            <a:off x="2978727" y="4948"/>
            <a:ext cx="6096000" cy="2612571"/>
          </a:xfrm>
          <a:prstGeom prst="rect">
            <a:avLst/>
          </a:prstGeom>
          <a:noFill/>
          <a:ln>
            <a:noFill/>
          </a:ln>
        </p:spPr>
      </p:pic>
      <p:pic>
        <p:nvPicPr>
          <p:cNvPr descr="A blue square with black text&#10;&#10;Description automatically generated" id="1058" name="Google Shape;1058;p57"/>
          <p:cNvPicPr preferRelativeResize="0"/>
          <p:nvPr/>
        </p:nvPicPr>
        <p:blipFill rotWithShape="1">
          <a:blip r:embed="rId7">
            <a:alphaModFix/>
          </a:blip>
          <a:srcRect b="0" l="0" r="0" t="0"/>
          <a:stretch/>
        </p:blipFill>
        <p:spPr>
          <a:xfrm>
            <a:off x="2981201" y="2560616"/>
            <a:ext cx="6096000" cy="2612571"/>
          </a:xfrm>
          <a:prstGeom prst="rect">
            <a:avLst/>
          </a:prstGeom>
          <a:noFill/>
          <a:ln>
            <a:noFill/>
          </a:ln>
        </p:spPr>
      </p:pic>
      <p:pic>
        <p:nvPicPr>
          <p:cNvPr id="1059" name="Google Shape;1059;p57"/>
          <p:cNvPicPr preferRelativeResize="0"/>
          <p:nvPr/>
        </p:nvPicPr>
        <p:blipFill rotWithShape="1">
          <a:blip r:embed="rId8">
            <a:alphaModFix/>
          </a:blip>
          <a:srcRect b="0" l="0" r="0" t="0"/>
          <a:stretch/>
        </p:blipFill>
        <p:spPr>
          <a:xfrm>
            <a:off x="6091052" y="3978233"/>
            <a:ext cx="6096000" cy="26125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descr="nakit, para, para taşıma, para birimi içeren bir resim&#10;&#10;Açıklama otomatik olarak oluşturuldu" id="1064" name="Google Shape;1064;p58"/>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065" name="Google Shape;1065;p58"/>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066" name="Google Shape;1066;p5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067" name="Google Shape;1067;p58"/>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068" name="Google Shape;1068;p58"/>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069" name="Google Shape;1069;p5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070" name="Google Shape;1070;p58"/>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071" name="Google Shape;1071;p5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072" name="Google Shape;1072;p5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073" name="Google Shape;1073;p5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074" name="Google Shape;1074;p5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075" name="Google Shape;1075;p5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076" name="Google Shape;1076;p5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077" name="Google Shape;1077;p5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078" name="Google Shape;1078;p5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079" name="Google Shape;1079;p5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080" name="Google Shape;1080;p58"/>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original unweighted dataset</a:t>
            </a:r>
            <a:endParaRPr/>
          </a:p>
        </p:txBody>
      </p:sp>
      <p:pic>
        <p:nvPicPr>
          <p:cNvPr id="1081" name="Google Shape;1081;p58"/>
          <p:cNvPicPr preferRelativeResize="0"/>
          <p:nvPr/>
        </p:nvPicPr>
        <p:blipFill rotWithShape="1">
          <a:blip r:embed="rId6">
            <a:alphaModFix/>
          </a:blip>
          <a:srcRect b="0" l="0" r="0" t="0"/>
          <a:stretch/>
        </p:blipFill>
        <p:spPr>
          <a:xfrm>
            <a:off x="3048000" y="4948"/>
            <a:ext cx="6096000" cy="2612571"/>
          </a:xfrm>
          <a:prstGeom prst="rect">
            <a:avLst/>
          </a:prstGeom>
          <a:noFill/>
          <a:ln>
            <a:noFill/>
          </a:ln>
        </p:spPr>
      </p:pic>
      <p:pic>
        <p:nvPicPr>
          <p:cNvPr id="1082" name="Google Shape;1082;p58"/>
          <p:cNvPicPr preferRelativeResize="0"/>
          <p:nvPr/>
        </p:nvPicPr>
        <p:blipFill rotWithShape="1">
          <a:blip r:embed="rId7">
            <a:alphaModFix/>
          </a:blip>
          <a:srcRect b="0" l="0" r="0" t="0"/>
          <a:stretch/>
        </p:blipFill>
        <p:spPr>
          <a:xfrm>
            <a:off x="3040578" y="2234045"/>
            <a:ext cx="6096000" cy="2612571"/>
          </a:xfrm>
          <a:prstGeom prst="rect">
            <a:avLst/>
          </a:prstGeom>
          <a:noFill/>
          <a:ln>
            <a:noFill/>
          </a:ln>
        </p:spPr>
      </p:pic>
      <p:pic>
        <p:nvPicPr>
          <p:cNvPr descr="A screenshot of a graph&#10;&#10;Description automatically generated" id="1083" name="Google Shape;1083;p58"/>
          <p:cNvPicPr preferRelativeResize="0"/>
          <p:nvPr/>
        </p:nvPicPr>
        <p:blipFill rotWithShape="1">
          <a:blip r:embed="rId8">
            <a:alphaModFix/>
          </a:blip>
          <a:srcRect b="0" l="0" r="0" t="0"/>
          <a:stretch/>
        </p:blipFill>
        <p:spPr>
          <a:xfrm>
            <a:off x="6071260" y="4225636"/>
            <a:ext cx="6096000" cy="26125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descr="nakit, para, para taşıma, para birimi içeren bir resim&#10;&#10;Açıklama otomatik olarak oluşturuldu" id="1088" name="Google Shape;1088;p59"/>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089" name="Google Shape;1089;p5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090" name="Google Shape;1090;p5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091" name="Google Shape;1091;p59"/>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092" name="Google Shape;1092;p59"/>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093" name="Google Shape;1093;p5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094" name="Google Shape;1094;p59"/>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095" name="Google Shape;1095;p5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096" name="Google Shape;1096;p5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097" name="Google Shape;1097;p5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098" name="Google Shape;1098;p5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099" name="Google Shape;1099;p5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100" name="Google Shape;1100;p5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101" name="Google Shape;1101;p5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102" name="Google Shape;1102;p5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103" name="Google Shape;1103;p5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104" name="Google Shape;1104;p59"/>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with original weighted dataset</a:t>
            </a:r>
            <a:endParaRPr/>
          </a:p>
        </p:txBody>
      </p:sp>
      <p:pic>
        <p:nvPicPr>
          <p:cNvPr descr="A blue square with black text&#10;&#10;Description automatically generated" id="1105" name="Google Shape;1105;p59"/>
          <p:cNvPicPr preferRelativeResize="0"/>
          <p:nvPr/>
        </p:nvPicPr>
        <p:blipFill rotWithShape="1">
          <a:blip r:embed="rId6">
            <a:alphaModFix/>
          </a:blip>
          <a:srcRect b="0" l="0" r="0" t="0"/>
          <a:stretch/>
        </p:blipFill>
        <p:spPr>
          <a:xfrm>
            <a:off x="3038103" y="-4948"/>
            <a:ext cx="6096000" cy="2612571"/>
          </a:xfrm>
          <a:prstGeom prst="rect">
            <a:avLst/>
          </a:prstGeom>
          <a:noFill/>
          <a:ln>
            <a:noFill/>
          </a:ln>
        </p:spPr>
      </p:pic>
      <p:pic>
        <p:nvPicPr>
          <p:cNvPr descr="A blue square with black text&#10;&#10;Description automatically generated" id="1106" name="Google Shape;1106;p59"/>
          <p:cNvPicPr preferRelativeResize="0"/>
          <p:nvPr/>
        </p:nvPicPr>
        <p:blipFill rotWithShape="1">
          <a:blip r:embed="rId7">
            <a:alphaModFix/>
          </a:blip>
          <a:srcRect b="0" l="0" r="0" t="0"/>
          <a:stretch/>
        </p:blipFill>
        <p:spPr>
          <a:xfrm>
            <a:off x="2911928" y="2461655"/>
            <a:ext cx="6096000" cy="2612571"/>
          </a:xfrm>
          <a:prstGeom prst="rect">
            <a:avLst/>
          </a:prstGeom>
          <a:noFill/>
          <a:ln>
            <a:noFill/>
          </a:ln>
        </p:spPr>
      </p:pic>
      <p:pic>
        <p:nvPicPr>
          <p:cNvPr descr="A blue square with black text&#10;&#10;Description automatically generated" id="1107" name="Google Shape;1107;p59"/>
          <p:cNvPicPr preferRelativeResize="0"/>
          <p:nvPr/>
        </p:nvPicPr>
        <p:blipFill rotWithShape="1">
          <a:blip r:embed="rId8">
            <a:alphaModFix/>
          </a:blip>
          <a:srcRect b="0" l="0" r="0" t="0"/>
          <a:stretch/>
        </p:blipFill>
        <p:spPr>
          <a:xfrm>
            <a:off x="6239494" y="4136571"/>
            <a:ext cx="6096000" cy="26125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descr="nakit, para, para taşıma, para birimi içeren bir resim&#10;&#10;Açıklama otomatik olarak oluşturuldu" id="1112" name="Google Shape;1112;p60"/>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113" name="Google Shape;1113;p60"/>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114" name="Google Shape;1114;p60"/>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115" name="Google Shape;1115;p60"/>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116" name="Google Shape;1116;p60"/>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117" name="Google Shape;1117;p6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118" name="Google Shape;1118;p60"/>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119" name="Google Shape;1119;p6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120" name="Google Shape;1120;p6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121" name="Google Shape;1121;p6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122" name="Google Shape;1122;p6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123" name="Google Shape;1123;p60"/>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124" name="Google Shape;1124;p60"/>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125" name="Google Shape;1125;p60"/>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126" name="Google Shape;1126;p60"/>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127" name="Google Shape;1127;p60"/>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128" name="Google Shape;1128;p60"/>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ADASYN</a:t>
            </a:r>
            <a:endParaRPr/>
          </a:p>
        </p:txBody>
      </p:sp>
      <p:pic>
        <p:nvPicPr>
          <p:cNvPr descr="A blue squares with white text&#10;&#10;Description automatically generated" id="1129" name="Google Shape;1129;p60"/>
          <p:cNvPicPr preferRelativeResize="0"/>
          <p:nvPr/>
        </p:nvPicPr>
        <p:blipFill rotWithShape="1">
          <a:blip r:embed="rId6">
            <a:alphaModFix/>
          </a:blip>
          <a:srcRect b="0" l="0" r="0" t="0"/>
          <a:stretch/>
        </p:blipFill>
        <p:spPr>
          <a:xfrm>
            <a:off x="2909455" y="4948"/>
            <a:ext cx="6096000" cy="2612571"/>
          </a:xfrm>
          <a:prstGeom prst="rect">
            <a:avLst/>
          </a:prstGeom>
          <a:noFill/>
          <a:ln>
            <a:noFill/>
          </a:ln>
        </p:spPr>
      </p:pic>
      <p:pic>
        <p:nvPicPr>
          <p:cNvPr descr="A blue squares with white text&#10;&#10;Description automatically generated" id="1130" name="Google Shape;1130;p60"/>
          <p:cNvPicPr preferRelativeResize="0"/>
          <p:nvPr/>
        </p:nvPicPr>
        <p:blipFill rotWithShape="1">
          <a:blip r:embed="rId7">
            <a:alphaModFix/>
          </a:blip>
          <a:srcRect b="0" l="0" r="0" t="0"/>
          <a:stretch/>
        </p:blipFill>
        <p:spPr>
          <a:xfrm>
            <a:off x="2981202" y="2461655"/>
            <a:ext cx="6096000" cy="2612571"/>
          </a:xfrm>
          <a:prstGeom prst="rect">
            <a:avLst/>
          </a:prstGeom>
          <a:noFill/>
          <a:ln>
            <a:noFill/>
          </a:ln>
        </p:spPr>
      </p:pic>
      <p:pic>
        <p:nvPicPr>
          <p:cNvPr descr="A blue squares with white text&#10;&#10;Description automatically generated" id="1131" name="Google Shape;1131;p60"/>
          <p:cNvPicPr preferRelativeResize="0"/>
          <p:nvPr/>
        </p:nvPicPr>
        <p:blipFill rotWithShape="1">
          <a:blip r:embed="rId8">
            <a:alphaModFix/>
          </a:blip>
          <a:srcRect b="0" l="0" r="0" t="0"/>
          <a:stretch/>
        </p:blipFill>
        <p:spPr>
          <a:xfrm>
            <a:off x="6625442" y="4215740"/>
            <a:ext cx="6096000" cy="261257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descr="nakit, para, para taşıma, para birimi içeren bir resim&#10;&#10;Açıklama otomatik olarak oluşturuldu" id="1136" name="Google Shape;1136;p61"/>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137" name="Google Shape;1137;p61"/>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138" name="Google Shape;1138;p6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139" name="Google Shape;1139;p61"/>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140" name="Google Shape;1140;p61"/>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141" name="Google Shape;1141;p6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142" name="Google Shape;1142;p61"/>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143" name="Google Shape;1143;p6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144" name="Google Shape;1144;p6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145" name="Google Shape;1145;p6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146" name="Google Shape;1146;p6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147" name="Google Shape;1147;p6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148" name="Google Shape;1148;p6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149" name="Google Shape;1149;p6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150" name="Google Shape;1150;p6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151" name="Google Shape;1151;p6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152" name="Google Shape;1152;p61"/>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SMOTE</a:t>
            </a:r>
            <a:endParaRPr/>
          </a:p>
        </p:txBody>
      </p:sp>
      <p:pic>
        <p:nvPicPr>
          <p:cNvPr descr="A blue and white graph&#10;&#10;Description automatically generated" id="1153" name="Google Shape;1153;p61"/>
          <p:cNvPicPr preferRelativeResize="0"/>
          <p:nvPr/>
        </p:nvPicPr>
        <p:blipFill rotWithShape="1">
          <a:blip r:embed="rId6">
            <a:alphaModFix/>
          </a:blip>
          <a:srcRect b="0" l="0" r="0" t="0"/>
          <a:stretch/>
        </p:blipFill>
        <p:spPr>
          <a:xfrm>
            <a:off x="3117273" y="94013"/>
            <a:ext cx="6096000" cy="2612571"/>
          </a:xfrm>
          <a:prstGeom prst="rect">
            <a:avLst/>
          </a:prstGeom>
          <a:noFill/>
          <a:ln>
            <a:noFill/>
          </a:ln>
        </p:spPr>
      </p:pic>
      <p:pic>
        <p:nvPicPr>
          <p:cNvPr descr="A blue and white bar graph&#10;&#10;Description automatically generated" id="1154" name="Google Shape;1154;p61"/>
          <p:cNvPicPr preferRelativeResize="0"/>
          <p:nvPr/>
        </p:nvPicPr>
        <p:blipFill rotWithShape="1">
          <a:blip r:embed="rId7">
            <a:alphaModFix/>
          </a:blip>
          <a:srcRect b="0" l="0" r="0" t="0"/>
          <a:stretch/>
        </p:blipFill>
        <p:spPr>
          <a:xfrm>
            <a:off x="2981201" y="2709058"/>
            <a:ext cx="6096000" cy="2612571"/>
          </a:xfrm>
          <a:prstGeom prst="rect">
            <a:avLst/>
          </a:prstGeom>
          <a:noFill/>
          <a:ln>
            <a:noFill/>
          </a:ln>
        </p:spPr>
      </p:pic>
      <p:pic>
        <p:nvPicPr>
          <p:cNvPr descr="A blue and white bar graph&#10;&#10;Description automatically generated" id="1155" name="Google Shape;1155;p61"/>
          <p:cNvPicPr preferRelativeResize="0"/>
          <p:nvPr/>
        </p:nvPicPr>
        <p:blipFill rotWithShape="1">
          <a:blip r:embed="rId8">
            <a:alphaModFix/>
          </a:blip>
          <a:srcRect b="0" l="0" r="0" t="0"/>
          <a:stretch/>
        </p:blipFill>
        <p:spPr>
          <a:xfrm>
            <a:off x="6892636" y="4215740"/>
            <a:ext cx="6096000" cy="26125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ph type="title"/>
          </p:nvPr>
        </p:nvSpPr>
        <p:spPr>
          <a:xfrm>
            <a:off x="5358947" y="299133"/>
            <a:ext cx="3032578" cy="7840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venir"/>
              <a:buNone/>
            </a:pPr>
            <a:r>
              <a:rPr lang="tr-TR"/>
              <a:t>Preprocess</a:t>
            </a:r>
            <a:endParaRPr/>
          </a:p>
        </p:txBody>
      </p:sp>
      <p:pic>
        <p:nvPicPr>
          <p:cNvPr descr="nakit, para, para taşıma, para birimi içeren bir resim&#10;&#10;Açıklama otomatik olarak oluşturuldu" id="210" name="Google Shape;210;p17"/>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211" name="Google Shape;211;p1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212" name="Google Shape;212;p1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213" name="Google Shape;213;p1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214" name="Google Shape;214;p1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215" name="Google Shape;215;p1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216" name="Google Shape;216;p1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217" name="Google Shape;217;p1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218" name="Google Shape;218;p1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219" name="Google Shape;219;p1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220" name="Google Shape;220;p1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21" name="Google Shape;221;p1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222" name="Google Shape;222;p1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223" name="Google Shape;223;p1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224" name="Google Shape;224;p1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225" name="Google Shape;225;p1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226" name="Google Shape;226;p17"/>
          <p:cNvSpPr txBox="1"/>
          <p:nvPr/>
        </p:nvSpPr>
        <p:spPr>
          <a:xfrm>
            <a:off x="4619831" y="1508331"/>
            <a:ext cx="6610597"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tr-TR" sz="1600" u="none" cap="none" strike="noStrike">
                <a:solidFill>
                  <a:schemeClr val="dk1"/>
                </a:solidFill>
                <a:latin typeface="Avenir"/>
                <a:ea typeface="Avenir"/>
                <a:cs typeface="Avenir"/>
                <a:sym typeface="Avenir"/>
              </a:rPr>
              <a:t>1. Stratification Based on loan_status:</a:t>
            </a:r>
            <a:r>
              <a:rPr b="0" i="0" lang="tr-TR" sz="1600" u="none" cap="none" strike="noStrike">
                <a:solidFill>
                  <a:schemeClr val="dk1"/>
                </a:solidFill>
                <a:latin typeface="Avenir"/>
                <a:ea typeface="Avenir"/>
                <a:cs typeface="Avenir"/>
                <a:sym typeface="Avenir"/>
              </a:rPr>
              <a:t> The dataset is split into two subsets: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loan_status_yes: Contains rows where loan_status = 1.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loan_status_no: Contains rows where loan_status = 0.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These subsets are then reset using reset_index() for clean indexing.</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600">
              <a:solidFill>
                <a:schemeClr val="dk1"/>
              </a:solidFill>
              <a:latin typeface="Avenir"/>
              <a:ea typeface="Avenir"/>
              <a:cs typeface="Avenir"/>
              <a:sym typeface="Avenir"/>
            </a:endParaRPr>
          </a:p>
          <a:p>
            <a:pPr indent="0" lvl="0" marL="0" marR="0" rtl="0" algn="l">
              <a:spcBef>
                <a:spcPts val="0"/>
              </a:spcBef>
              <a:spcAft>
                <a:spcPts val="0"/>
              </a:spcAft>
              <a:buNone/>
            </a:pPr>
            <a:r>
              <a:rPr b="1" lang="tr-TR" sz="1600">
                <a:solidFill>
                  <a:schemeClr val="dk1"/>
                </a:solidFill>
                <a:latin typeface="Avenir"/>
                <a:ea typeface="Avenir"/>
                <a:cs typeface="Avenir"/>
                <a:sym typeface="Avenir"/>
              </a:rPr>
              <a:t>2 Index Creation for Train, Validation, and Test Splits:</a:t>
            </a:r>
            <a:r>
              <a:rPr lang="tr-TR" sz="1600">
                <a:solidFill>
                  <a:schemeClr val="dk1"/>
                </a:solidFill>
                <a:latin typeface="Avenir"/>
                <a:ea typeface="Avenir"/>
                <a:cs typeface="Avenir"/>
                <a:sym typeface="Avenir"/>
              </a:rPr>
              <a:t> The indices of rows for each subset are split into train, validation, and test sets. The train-validation-test split ratios are as follows: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70% for training data,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10% for validation data,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20% for test data.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For loan_status_yes (loan status = 1), there are 10,000 rows: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70%→7,000 rows for training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20%→2,000 rows for testing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10%→1,000 rows for validation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For loan_status_no (loan status = 0), there are 35,000 rows: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70%→24,500 rows for training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20%→7,000 rows for testing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 10%→3,500 rows for validation</a:t>
            </a:r>
            <a:endParaRPr sz="1600">
              <a:solidFill>
                <a:schemeClr val="dk1"/>
              </a:solidFill>
              <a:latin typeface="Avenir"/>
              <a:ea typeface="Avenir"/>
              <a:cs typeface="Avenir"/>
              <a:sym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descr="nakit, para, para taşıma, para birimi içeren bir resim&#10;&#10;Açıklama otomatik olarak oluşturuldu" id="1160" name="Google Shape;1160;p62"/>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161" name="Google Shape;1161;p62"/>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162" name="Google Shape;1162;p6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163" name="Google Shape;1163;p62"/>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164" name="Google Shape;1164;p62"/>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165" name="Google Shape;1165;p6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166" name="Google Shape;1166;p62"/>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167" name="Google Shape;1167;p6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168" name="Google Shape;1168;p6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169" name="Google Shape;1169;p6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170" name="Google Shape;1170;p6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171" name="Google Shape;1171;p6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172" name="Google Shape;1172;p6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173" name="Google Shape;1173;p6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174" name="Google Shape;1174;p6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175" name="Google Shape;1175;p6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176" name="Google Shape;1176;p62"/>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Clusterbased</a:t>
            </a:r>
            <a:endParaRPr/>
          </a:p>
        </p:txBody>
      </p:sp>
      <p:pic>
        <p:nvPicPr>
          <p:cNvPr descr="A blue squares with white text&#10;&#10;Description automatically generated" id="1177" name="Google Shape;1177;p62"/>
          <p:cNvPicPr preferRelativeResize="0"/>
          <p:nvPr/>
        </p:nvPicPr>
        <p:blipFill rotWithShape="1">
          <a:blip r:embed="rId6">
            <a:alphaModFix/>
          </a:blip>
          <a:srcRect b="0" l="0" r="0" t="0"/>
          <a:stretch/>
        </p:blipFill>
        <p:spPr>
          <a:xfrm>
            <a:off x="3117273" y="4948"/>
            <a:ext cx="6096000" cy="2612571"/>
          </a:xfrm>
          <a:prstGeom prst="rect">
            <a:avLst/>
          </a:prstGeom>
          <a:noFill/>
          <a:ln>
            <a:noFill/>
          </a:ln>
        </p:spPr>
      </p:pic>
      <p:pic>
        <p:nvPicPr>
          <p:cNvPr descr="A blue squares with white text&#10;&#10;Description automatically generated" id="1178" name="Google Shape;1178;p62"/>
          <p:cNvPicPr preferRelativeResize="0"/>
          <p:nvPr/>
        </p:nvPicPr>
        <p:blipFill rotWithShape="1">
          <a:blip r:embed="rId7">
            <a:alphaModFix/>
          </a:blip>
          <a:srcRect b="0" l="0" r="0" t="0"/>
          <a:stretch/>
        </p:blipFill>
        <p:spPr>
          <a:xfrm>
            <a:off x="3050474" y="2718954"/>
            <a:ext cx="6096000" cy="2612571"/>
          </a:xfrm>
          <a:prstGeom prst="rect">
            <a:avLst/>
          </a:prstGeom>
          <a:noFill/>
          <a:ln>
            <a:noFill/>
          </a:ln>
        </p:spPr>
      </p:pic>
      <p:pic>
        <p:nvPicPr>
          <p:cNvPr descr="A blue squares with white text&#10;&#10;Description automatically generated" id="1179" name="Google Shape;1179;p62"/>
          <p:cNvPicPr preferRelativeResize="0"/>
          <p:nvPr/>
        </p:nvPicPr>
        <p:blipFill rotWithShape="1">
          <a:blip r:embed="rId8">
            <a:alphaModFix/>
          </a:blip>
          <a:srcRect b="0" l="0" r="0" t="0"/>
          <a:stretch/>
        </p:blipFill>
        <p:spPr>
          <a:xfrm>
            <a:off x="6763987" y="4156363"/>
            <a:ext cx="6096000" cy="261257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descr="nakit, para, para taşıma, para birimi içeren bir resim&#10;&#10;Açıklama otomatik olarak oluşturuldu" id="1184" name="Google Shape;1184;p63"/>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185" name="Google Shape;1185;p6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186" name="Google Shape;1186;p6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187" name="Google Shape;1187;p6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188" name="Google Shape;1188;p6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189" name="Google Shape;1189;p6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190" name="Google Shape;1190;p6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191" name="Google Shape;1191;p6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192" name="Google Shape;1192;p6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193" name="Google Shape;1193;p6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194" name="Google Shape;1194;p6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195" name="Google Shape;1195;p6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196" name="Google Shape;1196;p6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197" name="Google Shape;1197;p6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198" name="Google Shape;1198;p6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199" name="Google Shape;1199;p6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200" name="Google Shape;1200;p63"/>
          <p:cNvSpPr txBox="1"/>
          <p:nvPr/>
        </p:nvSpPr>
        <p:spPr>
          <a:xfrm>
            <a:off x="237506" y="3226129"/>
            <a:ext cx="2743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NearMiss</a:t>
            </a:r>
            <a:endParaRPr/>
          </a:p>
        </p:txBody>
      </p:sp>
      <p:pic>
        <p:nvPicPr>
          <p:cNvPr descr="A blue and white bar graph&#10;&#10;Description automatically generated" id="1201" name="Google Shape;1201;p63"/>
          <p:cNvPicPr preferRelativeResize="0"/>
          <p:nvPr/>
        </p:nvPicPr>
        <p:blipFill rotWithShape="1">
          <a:blip r:embed="rId6">
            <a:alphaModFix/>
          </a:blip>
          <a:srcRect b="0" l="0" r="0" t="0"/>
          <a:stretch/>
        </p:blipFill>
        <p:spPr>
          <a:xfrm>
            <a:off x="3038104" y="4948"/>
            <a:ext cx="6096000" cy="2612571"/>
          </a:xfrm>
          <a:prstGeom prst="rect">
            <a:avLst/>
          </a:prstGeom>
          <a:noFill/>
          <a:ln>
            <a:noFill/>
          </a:ln>
        </p:spPr>
      </p:pic>
      <p:pic>
        <p:nvPicPr>
          <p:cNvPr descr="A blue and white bar graph&#10;&#10;Description automatically generated" id="1202" name="Google Shape;1202;p63"/>
          <p:cNvPicPr preferRelativeResize="0"/>
          <p:nvPr/>
        </p:nvPicPr>
        <p:blipFill rotWithShape="1">
          <a:blip r:embed="rId7">
            <a:alphaModFix/>
          </a:blip>
          <a:srcRect b="0" l="0" r="0" t="0"/>
          <a:stretch/>
        </p:blipFill>
        <p:spPr>
          <a:xfrm>
            <a:off x="3040578" y="2461656"/>
            <a:ext cx="6096000" cy="2612571"/>
          </a:xfrm>
          <a:prstGeom prst="rect">
            <a:avLst/>
          </a:prstGeom>
          <a:noFill/>
          <a:ln>
            <a:noFill/>
          </a:ln>
        </p:spPr>
      </p:pic>
      <p:pic>
        <p:nvPicPr>
          <p:cNvPr descr="A blue and white bar graph&#10;&#10;Description automatically generated" id="1203" name="Google Shape;1203;p63"/>
          <p:cNvPicPr preferRelativeResize="0"/>
          <p:nvPr/>
        </p:nvPicPr>
        <p:blipFill rotWithShape="1">
          <a:blip r:embed="rId8">
            <a:alphaModFix/>
          </a:blip>
          <a:srcRect b="0" l="0" r="0" t="0"/>
          <a:stretch/>
        </p:blipFill>
        <p:spPr>
          <a:xfrm>
            <a:off x="6882740" y="4215740"/>
            <a:ext cx="6096000" cy="261257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descr="nakit, para, para taşıma, para birimi içeren bir resim&#10;&#10;Açıklama otomatik olarak oluşturuldu" id="1208" name="Google Shape;1208;p64"/>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209" name="Google Shape;1209;p6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210" name="Google Shape;1210;p6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211" name="Google Shape;1211;p6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212" name="Google Shape;1212;p6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213" name="Google Shape;1213;p6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214" name="Google Shape;1214;p6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215" name="Google Shape;1215;p6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216" name="Google Shape;1216;p6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217" name="Google Shape;1217;p6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218" name="Google Shape;1218;p6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219" name="Google Shape;1219;p6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220" name="Google Shape;1220;p6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221" name="Google Shape;1221;p6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222" name="Google Shape;1222;p6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223" name="Google Shape;1223;p6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224" name="Google Shape;1224;p64"/>
          <p:cNvSpPr txBox="1"/>
          <p:nvPr/>
        </p:nvSpPr>
        <p:spPr>
          <a:xfrm>
            <a:off x="237506" y="3226129"/>
            <a:ext cx="2743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original unweighted dataset</a:t>
            </a:r>
            <a:endParaRPr/>
          </a:p>
        </p:txBody>
      </p:sp>
      <p:pic>
        <p:nvPicPr>
          <p:cNvPr descr="A blue and white bar graph&#10;&#10;Description automatically generated" id="1225" name="Google Shape;1225;p64"/>
          <p:cNvPicPr preferRelativeResize="0"/>
          <p:nvPr/>
        </p:nvPicPr>
        <p:blipFill rotWithShape="1">
          <a:blip r:embed="rId6">
            <a:alphaModFix/>
          </a:blip>
          <a:srcRect b="0" l="0" r="0" t="0"/>
          <a:stretch/>
        </p:blipFill>
        <p:spPr>
          <a:xfrm>
            <a:off x="3236026" y="4948"/>
            <a:ext cx="6096000" cy="2612571"/>
          </a:xfrm>
          <a:prstGeom prst="rect">
            <a:avLst/>
          </a:prstGeom>
          <a:noFill/>
          <a:ln>
            <a:noFill/>
          </a:ln>
        </p:spPr>
      </p:pic>
      <p:pic>
        <p:nvPicPr>
          <p:cNvPr descr="A blue and white bar graph&#10;&#10;Description automatically generated" id="1226" name="Google Shape;1226;p64"/>
          <p:cNvPicPr preferRelativeResize="0"/>
          <p:nvPr/>
        </p:nvPicPr>
        <p:blipFill rotWithShape="1">
          <a:blip r:embed="rId7">
            <a:alphaModFix/>
          </a:blip>
          <a:srcRect b="0" l="0" r="0" t="0"/>
          <a:stretch/>
        </p:blipFill>
        <p:spPr>
          <a:xfrm>
            <a:off x="3238500" y="2669474"/>
            <a:ext cx="6096000" cy="2612571"/>
          </a:xfrm>
          <a:prstGeom prst="rect">
            <a:avLst/>
          </a:prstGeom>
          <a:noFill/>
          <a:ln>
            <a:noFill/>
          </a:ln>
        </p:spPr>
      </p:pic>
      <p:pic>
        <p:nvPicPr>
          <p:cNvPr descr="A blue and white bar graph&#10;&#10;Description automatically generated" id="1227" name="Google Shape;1227;p64"/>
          <p:cNvPicPr preferRelativeResize="0"/>
          <p:nvPr/>
        </p:nvPicPr>
        <p:blipFill rotWithShape="1">
          <a:blip r:embed="rId8">
            <a:alphaModFix/>
          </a:blip>
          <a:srcRect b="0" l="0" r="0" t="0"/>
          <a:stretch/>
        </p:blipFill>
        <p:spPr>
          <a:xfrm>
            <a:off x="7080662" y="4245428"/>
            <a:ext cx="6096000" cy="261257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descr="nakit, para, para taşıma, para birimi içeren bir resim&#10;&#10;Açıklama otomatik olarak oluşturuldu" id="1232" name="Google Shape;1232;p65"/>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233" name="Google Shape;1233;p6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234" name="Google Shape;1234;p6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235" name="Google Shape;1235;p6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236" name="Google Shape;1236;p6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237" name="Google Shape;1237;p6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238" name="Google Shape;1238;p6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239" name="Google Shape;1239;p6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240" name="Google Shape;1240;p6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241" name="Google Shape;1241;p6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242" name="Google Shape;1242;p6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243" name="Google Shape;1243;p6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244" name="Google Shape;1244;p6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245" name="Google Shape;1245;p6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246" name="Google Shape;1246;p6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247" name="Google Shape;1247;p6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248" name="Google Shape;1248;p65"/>
          <p:cNvSpPr txBox="1"/>
          <p:nvPr/>
        </p:nvSpPr>
        <p:spPr>
          <a:xfrm>
            <a:off x="237506" y="3226129"/>
            <a:ext cx="2743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Decision Tree results of undersampled test with original weighted dataset</a:t>
            </a:r>
            <a:endParaRPr/>
          </a:p>
        </p:txBody>
      </p:sp>
      <p:pic>
        <p:nvPicPr>
          <p:cNvPr descr="A blue and white bar graph&#10;&#10;Description automatically generated" id="1249" name="Google Shape;1249;p65"/>
          <p:cNvPicPr preferRelativeResize="0"/>
          <p:nvPr/>
        </p:nvPicPr>
        <p:blipFill rotWithShape="1">
          <a:blip r:embed="rId6">
            <a:alphaModFix/>
          </a:blip>
          <a:srcRect b="0" l="0" r="0" t="0"/>
          <a:stretch/>
        </p:blipFill>
        <p:spPr>
          <a:xfrm>
            <a:off x="3048000" y="4948"/>
            <a:ext cx="6096000" cy="2612571"/>
          </a:xfrm>
          <a:prstGeom prst="rect">
            <a:avLst/>
          </a:prstGeom>
          <a:noFill/>
          <a:ln>
            <a:noFill/>
          </a:ln>
        </p:spPr>
      </p:pic>
      <p:pic>
        <p:nvPicPr>
          <p:cNvPr descr="A blue and white bar graph&#10;&#10;Description automatically generated" id="1250" name="Google Shape;1250;p65"/>
          <p:cNvPicPr preferRelativeResize="0"/>
          <p:nvPr/>
        </p:nvPicPr>
        <p:blipFill rotWithShape="1">
          <a:blip r:embed="rId7">
            <a:alphaModFix/>
          </a:blip>
          <a:srcRect b="0" l="0" r="0" t="0"/>
          <a:stretch/>
        </p:blipFill>
        <p:spPr>
          <a:xfrm>
            <a:off x="3050474" y="2362695"/>
            <a:ext cx="6096000" cy="2612571"/>
          </a:xfrm>
          <a:prstGeom prst="rect">
            <a:avLst/>
          </a:prstGeom>
          <a:noFill/>
          <a:ln>
            <a:noFill/>
          </a:ln>
        </p:spPr>
      </p:pic>
      <p:pic>
        <p:nvPicPr>
          <p:cNvPr descr="A blue and white bar graph&#10;&#10;Description automatically generated" id="1251" name="Google Shape;1251;p65"/>
          <p:cNvPicPr preferRelativeResize="0"/>
          <p:nvPr/>
        </p:nvPicPr>
        <p:blipFill rotWithShape="1">
          <a:blip r:embed="rId8">
            <a:alphaModFix/>
          </a:blip>
          <a:srcRect b="0" l="0" r="0" t="0"/>
          <a:stretch/>
        </p:blipFill>
        <p:spPr>
          <a:xfrm>
            <a:off x="6734299" y="3978233"/>
            <a:ext cx="6096000" cy="26125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descr="nakit, para, para taşıma, para birimi içeren bir resim&#10;&#10;Açıklama otomatik olarak oluşturuldu" id="1256" name="Google Shape;1256;p66"/>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257" name="Google Shape;1257;p6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258" name="Google Shape;1258;p6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259" name="Google Shape;1259;p6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260" name="Google Shape;1260;p6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261" name="Google Shape;1261;p6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262" name="Google Shape;1262;p6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263" name="Google Shape;1263;p6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264" name="Google Shape;1264;p6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265" name="Google Shape;1265;p6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266" name="Google Shape;1266;p6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267" name="Google Shape;1267;p6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268" name="Google Shape;1268;p6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269" name="Google Shape;1269;p6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270" name="Google Shape;1270;p6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271" name="Google Shape;1271;p6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272" name="Google Shape;1272;p66"/>
          <p:cNvSpPr txBox="1"/>
          <p:nvPr/>
        </p:nvSpPr>
        <p:spPr>
          <a:xfrm>
            <a:off x="3825932" y="458491"/>
            <a:ext cx="39055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4000">
                <a:solidFill>
                  <a:schemeClr val="dk1"/>
                </a:solidFill>
                <a:latin typeface="Avenir"/>
                <a:ea typeface="Avenir"/>
                <a:cs typeface="Avenir"/>
                <a:sym typeface="Avenir"/>
              </a:rPr>
              <a:t>Random Forest</a:t>
            </a:r>
            <a:endParaRPr/>
          </a:p>
        </p:txBody>
      </p:sp>
      <p:sp>
        <p:nvSpPr>
          <p:cNvPr id="1273" name="Google Shape;1273;p66"/>
          <p:cNvSpPr txBox="1"/>
          <p:nvPr/>
        </p:nvSpPr>
        <p:spPr>
          <a:xfrm>
            <a:off x="3156857" y="1345870"/>
            <a:ext cx="523701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We applied RandomForest which is an ensemble of Decision Trees with bagging. 100 estimators with bootstrap were used. For both validation and testing exactly same approach was used.</a:t>
            </a:r>
            <a:endParaRPr sz="1800">
              <a:solidFill>
                <a:schemeClr val="dk1"/>
              </a:solidFill>
              <a:latin typeface="Avenir"/>
              <a:ea typeface="Avenir"/>
              <a:cs typeface="Avenir"/>
              <a:sym typeface="Avenir"/>
            </a:endParaRPr>
          </a:p>
        </p:txBody>
      </p:sp>
      <p:pic>
        <p:nvPicPr>
          <p:cNvPr id="1274" name="Google Shape;1274;p66"/>
          <p:cNvPicPr preferRelativeResize="0"/>
          <p:nvPr/>
        </p:nvPicPr>
        <p:blipFill rotWithShape="1">
          <a:blip r:embed="rId6">
            <a:alphaModFix/>
          </a:blip>
          <a:srcRect b="0" l="0" r="0" t="0"/>
          <a:stretch/>
        </p:blipFill>
        <p:spPr>
          <a:xfrm>
            <a:off x="4463143" y="3015343"/>
            <a:ext cx="6096000" cy="3657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descr="nakit, para, para taşıma, para birimi içeren bir resim&#10;&#10;Açıklama otomatik olarak oluşturuldu" id="1279" name="Google Shape;1279;p67"/>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280" name="Google Shape;1280;p6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281" name="Google Shape;1281;p6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282" name="Google Shape;1282;p6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283" name="Google Shape;1283;p6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284" name="Google Shape;1284;p6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285" name="Google Shape;1285;p6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286" name="Google Shape;1286;p6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287" name="Google Shape;1287;p6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288" name="Google Shape;1288;p6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289" name="Google Shape;1289;p6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290" name="Google Shape;1290;p6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291" name="Google Shape;1291;p6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292" name="Google Shape;1292;p6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293" name="Google Shape;1293;p6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294" name="Google Shape;1294;p6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295" name="Google Shape;1295;p67"/>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ADASYN</a:t>
            </a:r>
            <a:endParaRPr/>
          </a:p>
        </p:txBody>
      </p:sp>
      <p:pic>
        <p:nvPicPr>
          <p:cNvPr id="1296" name="Google Shape;1296;p67"/>
          <p:cNvPicPr preferRelativeResize="0"/>
          <p:nvPr/>
        </p:nvPicPr>
        <p:blipFill rotWithShape="1">
          <a:blip r:embed="rId6">
            <a:alphaModFix/>
          </a:blip>
          <a:srcRect b="0" l="0" r="0" t="0"/>
          <a:stretch/>
        </p:blipFill>
        <p:spPr>
          <a:xfrm>
            <a:off x="3295403" y="4948"/>
            <a:ext cx="6096000" cy="2612571"/>
          </a:xfrm>
          <a:prstGeom prst="rect">
            <a:avLst/>
          </a:prstGeom>
          <a:noFill/>
          <a:ln>
            <a:noFill/>
          </a:ln>
        </p:spPr>
      </p:pic>
      <p:pic>
        <p:nvPicPr>
          <p:cNvPr descr="A blue square with black text&#10;&#10;Description automatically generated" id="1297" name="Google Shape;1297;p67"/>
          <p:cNvPicPr preferRelativeResize="0"/>
          <p:nvPr/>
        </p:nvPicPr>
        <p:blipFill rotWithShape="1">
          <a:blip r:embed="rId7">
            <a:alphaModFix/>
          </a:blip>
          <a:srcRect b="0" l="0" r="0" t="0"/>
          <a:stretch/>
        </p:blipFill>
        <p:spPr>
          <a:xfrm>
            <a:off x="3119747" y="2461656"/>
            <a:ext cx="6096000" cy="2612571"/>
          </a:xfrm>
          <a:prstGeom prst="rect">
            <a:avLst/>
          </a:prstGeom>
          <a:noFill/>
          <a:ln>
            <a:noFill/>
          </a:ln>
        </p:spPr>
      </p:pic>
      <p:pic>
        <p:nvPicPr>
          <p:cNvPr id="1298" name="Google Shape;1298;p67"/>
          <p:cNvPicPr preferRelativeResize="0"/>
          <p:nvPr/>
        </p:nvPicPr>
        <p:blipFill rotWithShape="1">
          <a:blip r:embed="rId8">
            <a:alphaModFix/>
          </a:blip>
          <a:srcRect b="0" l="0" r="0" t="0"/>
          <a:stretch/>
        </p:blipFill>
        <p:spPr>
          <a:xfrm>
            <a:off x="6882740" y="4136571"/>
            <a:ext cx="6096000" cy="26125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pic>
        <p:nvPicPr>
          <p:cNvPr descr="nakit, para, para taşıma, para birimi içeren bir resim&#10;&#10;Açıklama otomatik olarak oluşturuldu" id="1303" name="Google Shape;1303;p68"/>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304" name="Google Shape;1304;p68"/>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305" name="Google Shape;1305;p6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306" name="Google Shape;1306;p68"/>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307" name="Google Shape;1307;p68"/>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308" name="Google Shape;1308;p6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309" name="Google Shape;1309;p68"/>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310" name="Google Shape;1310;p6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311" name="Google Shape;1311;p6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312" name="Google Shape;1312;p6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313" name="Google Shape;1313;p6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314" name="Google Shape;1314;p6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315" name="Google Shape;1315;p6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316" name="Google Shape;1316;p6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317" name="Google Shape;1317;p6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318" name="Google Shape;1318;p6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319" name="Google Shape;1319;p68"/>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SMOTE</a:t>
            </a:r>
            <a:endParaRPr/>
          </a:p>
        </p:txBody>
      </p:sp>
      <p:pic>
        <p:nvPicPr>
          <p:cNvPr id="1320" name="Google Shape;1320;p68"/>
          <p:cNvPicPr preferRelativeResize="0"/>
          <p:nvPr/>
        </p:nvPicPr>
        <p:blipFill rotWithShape="1">
          <a:blip r:embed="rId6">
            <a:alphaModFix/>
          </a:blip>
          <a:srcRect b="0" l="0" r="0" t="0"/>
          <a:stretch/>
        </p:blipFill>
        <p:spPr>
          <a:xfrm>
            <a:off x="3236026" y="4948"/>
            <a:ext cx="6096000" cy="2612571"/>
          </a:xfrm>
          <a:prstGeom prst="rect">
            <a:avLst/>
          </a:prstGeom>
          <a:noFill/>
          <a:ln>
            <a:noFill/>
          </a:ln>
        </p:spPr>
      </p:pic>
      <p:pic>
        <p:nvPicPr>
          <p:cNvPr id="1321" name="Google Shape;1321;p68"/>
          <p:cNvPicPr preferRelativeResize="0"/>
          <p:nvPr/>
        </p:nvPicPr>
        <p:blipFill rotWithShape="1">
          <a:blip r:embed="rId7">
            <a:alphaModFix/>
          </a:blip>
          <a:srcRect b="0" l="0" r="0" t="0"/>
          <a:stretch/>
        </p:blipFill>
        <p:spPr>
          <a:xfrm>
            <a:off x="3238500" y="2669474"/>
            <a:ext cx="6096000" cy="2612571"/>
          </a:xfrm>
          <a:prstGeom prst="rect">
            <a:avLst/>
          </a:prstGeom>
          <a:noFill/>
          <a:ln>
            <a:noFill/>
          </a:ln>
        </p:spPr>
      </p:pic>
      <p:pic>
        <p:nvPicPr>
          <p:cNvPr id="1322" name="Google Shape;1322;p68"/>
          <p:cNvPicPr preferRelativeResize="0"/>
          <p:nvPr/>
        </p:nvPicPr>
        <p:blipFill rotWithShape="1">
          <a:blip r:embed="rId8">
            <a:alphaModFix/>
          </a:blip>
          <a:srcRect b="0" l="0" r="0" t="0"/>
          <a:stretch/>
        </p:blipFill>
        <p:spPr>
          <a:xfrm>
            <a:off x="7080662" y="4245428"/>
            <a:ext cx="6096000" cy="261257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descr="nakit, para, para taşıma, para birimi içeren bir resim&#10;&#10;Açıklama otomatik olarak oluşturuldu" id="1327" name="Google Shape;1327;p69"/>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328" name="Google Shape;1328;p6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329" name="Google Shape;1329;p6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330" name="Google Shape;1330;p69"/>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331" name="Google Shape;1331;p69"/>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332" name="Google Shape;1332;p6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333" name="Google Shape;1333;p69"/>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334" name="Google Shape;1334;p6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335" name="Google Shape;1335;p6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336" name="Google Shape;1336;p6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337" name="Google Shape;1337;p6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338" name="Google Shape;1338;p6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339" name="Google Shape;1339;p6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340" name="Google Shape;1340;p6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341" name="Google Shape;1341;p6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342" name="Google Shape;1342;p6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343" name="Google Shape;1343;p69"/>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Clusterbased</a:t>
            </a:r>
            <a:endParaRPr/>
          </a:p>
        </p:txBody>
      </p:sp>
      <p:pic>
        <p:nvPicPr>
          <p:cNvPr descr="A blue square with white text&#10;&#10;Description automatically generated" id="1344" name="Google Shape;1344;p69"/>
          <p:cNvPicPr preferRelativeResize="0"/>
          <p:nvPr/>
        </p:nvPicPr>
        <p:blipFill rotWithShape="1">
          <a:blip r:embed="rId6">
            <a:alphaModFix/>
          </a:blip>
          <a:srcRect b="0" l="0" r="0" t="0"/>
          <a:stretch/>
        </p:blipFill>
        <p:spPr>
          <a:xfrm>
            <a:off x="3295403" y="94013"/>
            <a:ext cx="6096000" cy="2612571"/>
          </a:xfrm>
          <a:prstGeom prst="rect">
            <a:avLst/>
          </a:prstGeom>
          <a:noFill/>
          <a:ln>
            <a:noFill/>
          </a:ln>
        </p:spPr>
      </p:pic>
      <p:pic>
        <p:nvPicPr>
          <p:cNvPr descr="A blue square with white text&#10;&#10;Description automatically generated" id="1345" name="Google Shape;1345;p69"/>
          <p:cNvPicPr preferRelativeResize="0"/>
          <p:nvPr/>
        </p:nvPicPr>
        <p:blipFill rotWithShape="1">
          <a:blip r:embed="rId7">
            <a:alphaModFix/>
          </a:blip>
          <a:srcRect b="0" l="0" r="0" t="0"/>
          <a:stretch/>
        </p:blipFill>
        <p:spPr>
          <a:xfrm>
            <a:off x="3297876" y="2718954"/>
            <a:ext cx="6096000" cy="2612571"/>
          </a:xfrm>
          <a:prstGeom prst="rect">
            <a:avLst/>
          </a:prstGeom>
          <a:noFill/>
          <a:ln>
            <a:noFill/>
          </a:ln>
        </p:spPr>
      </p:pic>
      <p:pic>
        <p:nvPicPr>
          <p:cNvPr descr="A blue square with white text&#10;&#10;Description automatically generated" id="1346" name="Google Shape;1346;p69"/>
          <p:cNvPicPr preferRelativeResize="0"/>
          <p:nvPr/>
        </p:nvPicPr>
        <p:blipFill rotWithShape="1">
          <a:blip r:embed="rId8">
            <a:alphaModFix/>
          </a:blip>
          <a:srcRect b="0" l="0" r="0" t="0"/>
          <a:stretch/>
        </p:blipFill>
        <p:spPr>
          <a:xfrm>
            <a:off x="7080662" y="4225636"/>
            <a:ext cx="6096000" cy="261257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descr="nakit, para, para taşıma, para birimi içeren bir resim&#10;&#10;Açıklama otomatik olarak oluşturuldu" id="1351" name="Google Shape;1351;p70"/>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352" name="Google Shape;1352;p70"/>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353" name="Google Shape;1353;p70"/>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354" name="Google Shape;1354;p70"/>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355" name="Google Shape;1355;p70"/>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356" name="Google Shape;1356;p7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357" name="Google Shape;1357;p70"/>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358" name="Google Shape;1358;p7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359" name="Google Shape;1359;p7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360" name="Google Shape;1360;p7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361" name="Google Shape;1361;p7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362" name="Google Shape;1362;p70"/>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363" name="Google Shape;1363;p70"/>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364" name="Google Shape;1364;p70"/>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365" name="Google Shape;1365;p70"/>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366" name="Google Shape;1366;p70"/>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367" name="Google Shape;1367;p70"/>
          <p:cNvSpPr txBox="1"/>
          <p:nvPr/>
        </p:nvSpPr>
        <p:spPr>
          <a:xfrm>
            <a:off x="237506" y="3226129"/>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NearMiss</a:t>
            </a:r>
            <a:endParaRPr/>
          </a:p>
        </p:txBody>
      </p:sp>
      <p:pic>
        <p:nvPicPr>
          <p:cNvPr id="1368" name="Google Shape;1368;p70"/>
          <p:cNvPicPr preferRelativeResize="0"/>
          <p:nvPr/>
        </p:nvPicPr>
        <p:blipFill rotWithShape="1">
          <a:blip r:embed="rId6">
            <a:alphaModFix/>
          </a:blip>
          <a:srcRect b="0" l="0" r="0" t="0"/>
          <a:stretch/>
        </p:blipFill>
        <p:spPr>
          <a:xfrm>
            <a:off x="3117273" y="4948"/>
            <a:ext cx="6096000" cy="2612571"/>
          </a:xfrm>
          <a:prstGeom prst="rect">
            <a:avLst/>
          </a:prstGeom>
          <a:noFill/>
          <a:ln>
            <a:noFill/>
          </a:ln>
        </p:spPr>
      </p:pic>
      <p:pic>
        <p:nvPicPr>
          <p:cNvPr id="1369" name="Google Shape;1369;p70"/>
          <p:cNvPicPr preferRelativeResize="0"/>
          <p:nvPr/>
        </p:nvPicPr>
        <p:blipFill rotWithShape="1">
          <a:blip r:embed="rId7">
            <a:alphaModFix/>
          </a:blip>
          <a:srcRect b="0" l="0" r="0" t="0"/>
          <a:stretch/>
        </p:blipFill>
        <p:spPr>
          <a:xfrm>
            <a:off x="3050474" y="2619993"/>
            <a:ext cx="6096000" cy="2612571"/>
          </a:xfrm>
          <a:prstGeom prst="rect">
            <a:avLst/>
          </a:prstGeom>
          <a:noFill/>
          <a:ln>
            <a:noFill/>
          </a:ln>
        </p:spPr>
      </p:pic>
      <p:pic>
        <p:nvPicPr>
          <p:cNvPr descr="A blue square with black text&#10;&#10;Description automatically generated" id="1370" name="Google Shape;1370;p70"/>
          <p:cNvPicPr preferRelativeResize="0"/>
          <p:nvPr/>
        </p:nvPicPr>
        <p:blipFill rotWithShape="1">
          <a:blip r:embed="rId8">
            <a:alphaModFix/>
          </a:blip>
          <a:srcRect b="0" l="0" r="0" t="0"/>
          <a:stretch/>
        </p:blipFill>
        <p:spPr>
          <a:xfrm>
            <a:off x="6892636" y="4245429"/>
            <a:ext cx="6096000" cy="261257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pic>
        <p:nvPicPr>
          <p:cNvPr descr="nakit, para, para taşıma, para birimi içeren bir resim&#10;&#10;Açıklama otomatik olarak oluşturuldu" id="1375" name="Google Shape;1375;p71"/>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376" name="Google Shape;1376;p71"/>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377" name="Google Shape;1377;p7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378" name="Google Shape;1378;p71"/>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379" name="Google Shape;1379;p71"/>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380" name="Google Shape;1380;p7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381" name="Google Shape;1381;p71"/>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382" name="Google Shape;1382;p7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383" name="Google Shape;1383;p7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384" name="Google Shape;1384;p7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385" name="Google Shape;1385;p7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386" name="Google Shape;1386;p7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387" name="Google Shape;1387;p7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388" name="Google Shape;1388;p7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389" name="Google Shape;1389;p7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390" name="Google Shape;1390;p7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391" name="Google Shape;1391;p71"/>
          <p:cNvSpPr txBox="1"/>
          <p:nvPr/>
        </p:nvSpPr>
        <p:spPr>
          <a:xfrm>
            <a:off x="237506" y="3226129"/>
            <a:ext cx="2743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original unweighted dataset</a:t>
            </a:r>
            <a:endParaRPr/>
          </a:p>
        </p:txBody>
      </p:sp>
      <p:pic>
        <p:nvPicPr>
          <p:cNvPr id="1392" name="Google Shape;1392;p71"/>
          <p:cNvPicPr preferRelativeResize="0"/>
          <p:nvPr/>
        </p:nvPicPr>
        <p:blipFill rotWithShape="1">
          <a:blip r:embed="rId6">
            <a:alphaModFix/>
          </a:blip>
          <a:srcRect b="0" l="0" r="0" t="0"/>
          <a:stretch/>
        </p:blipFill>
        <p:spPr>
          <a:xfrm>
            <a:off x="2978727" y="94013"/>
            <a:ext cx="6096000" cy="2612571"/>
          </a:xfrm>
          <a:prstGeom prst="rect">
            <a:avLst/>
          </a:prstGeom>
          <a:noFill/>
          <a:ln>
            <a:noFill/>
          </a:ln>
        </p:spPr>
      </p:pic>
      <p:pic>
        <p:nvPicPr>
          <p:cNvPr id="1393" name="Google Shape;1393;p71"/>
          <p:cNvPicPr preferRelativeResize="0"/>
          <p:nvPr/>
        </p:nvPicPr>
        <p:blipFill rotWithShape="1">
          <a:blip r:embed="rId7">
            <a:alphaModFix/>
          </a:blip>
          <a:srcRect b="0" l="0" r="0" t="0"/>
          <a:stretch/>
        </p:blipFill>
        <p:spPr>
          <a:xfrm>
            <a:off x="2981201" y="2718954"/>
            <a:ext cx="6096000" cy="2612571"/>
          </a:xfrm>
          <a:prstGeom prst="rect">
            <a:avLst/>
          </a:prstGeom>
          <a:noFill/>
          <a:ln>
            <a:noFill/>
          </a:ln>
        </p:spPr>
      </p:pic>
      <p:pic>
        <p:nvPicPr>
          <p:cNvPr id="1394" name="Google Shape;1394;p71"/>
          <p:cNvPicPr preferRelativeResize="0"/>
          <p:nvPr/>
        </p:nvPicPr>
        <p:blipFill rotWithShape="1">
          <a:blip r:embed="rId8">
            <a:alphaModFix/>
          </a:blip>
          <a:srcRect b="0" l="0" r="0" t="0"/>
          <a:stretch/>
        </p:blipFill>
        <p:spPr>
          <a:xfrm>
            <a:off x="6882740" y="4245428"/>
            <a:ext cx="6096000" cy="26125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5419974" y="368406"/>
            <a:ext cx="3796226" cy="78406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Avenir"/>
              <a:buNone/>
            </a:pPr>
            <a:r>
              <a:rPr lang="tr-TR" sz="3200"/>
              <a:t>Preprocess cont'd</a:t>
            </a:r>
            <a:endParaRPr sz="3200"/>
          </a:p>
        </p:txBody>
      </p:sp>
      <p:pic>
        <p:nvPicPr>
          <p:cNvPr descr="nakit, para, para taşıma, para birimi içeren bir resim&#10;&#10;Açıklama otomatik olarak oluşturuldu" id="232" name="Google Shape;232;p18"/>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233" name="Google Shape;233;p18"/>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234" name="Google Shape;234;p1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235" name="Google Shape;235;p18"/>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236" name="Google Shape;236;p1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daire içeren bir resim&#10;&#10;Açıklama otomatik olarak oluşturuldu" id="237" name="Google Shape;237;p1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238" name="Google Shape;238;p1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239" name="Google Shape;239;p1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240" name="Google Shape;240;p1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41" name="Google Shape;241;p1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242" name="Google Shape;242;p1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243" name="Google Shape;243;p1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244" name="Google Shape;244;p1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245" name="Google Shape;245;p1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246" name="Google Shape;246;p18"/>
          <p:cNvSpPr txBox="1"/>
          <p:nvPr/>
        </p:nvSpPr>
        <p:spPr>
          <a:xfrm>
            <a:off x="3292930" y="1320305"/>
            <a:ext cx="8645068"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venir"/>
                <a:ea typeface="Avenir"/>
                <a:cs typeface="Avenir"/>
                <a:sym typeface="Avenir"/>
              </a:rPr>
              <a:t>3. The train_test_split function is used twice for each subset to achieve the desired ratios:</a:t>
            </a:r>
            <a:r>
              <a:rPr lang="tr-TR" sz="1600">
                <a:solidFill>
                  <a:schemeClr val="dk1"/>
                </a:solidFill>
                <a:latin typeface="Avenir"/>
                <a:ea typeface="Avenir"/>
                <a:cs typeface="Avenir"/>
                <a:sym typeface="Avenir"/>
              </a:rPr>
              <a:t>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First, 30% of the data is extracted as a temporary set (temp), while 70% remains for training.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The temporary set is further split into test (10%) and validation (20%) using a 2:3 ratio. </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b="1" lang="tr-TR" sz="1600">
                <a:solidFill>
                  <a:schemeClr val="dk1"/>
                </a:solidFill>
                <a:latin typeface="Avenir"/>
                <a:ea typeface="Avenir"/>
                <a:cs typeface="Avenir"/>
                <a:sym typeface="Avenir"/>
              </a:rPr>
              <a:t>4. Reconstruction of Train, Validation, and Test Data:</a:t>
            </a:r>
            <a:r>
              <a:rPr lang="tr-TR" sz="1600">
                <a:solidFill>
                  <a:schemeClr val="dk1"/>
                </a:solidFill>
                <a:latin typeface="Avenir"/>
                <a:ea typeface="Avenir"/>
                <a:cs typeface="Avenir"/>
                <a:sym typeface="Avenir"/>
              </a:rPr>
              <a:t>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Rows corresponding to the split indices are selected using “.iloc”.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Rows from the approved loans (loan_status_yes) and rejected loans (loan_status_no) are combined using pd.concat() to form the final train_data, validation_data, and test_data. </a:t>
            </a: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Reconstructed datasets exported into train_data.csv, validation_data.csv, test_data.csv respectively.</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b="1" lang="tr-TR" sz="1600">
                <a:solidFill>
                  <a:schemeClr val="dk1"/>
                </a:solidFill>
                <a:latin typeface="Avenir"/>
                <a:ea typeface="Avenir"/>
                <a:cs typeface="Avenir"/>
                <a:sym typeface="Avenir"/>
              </a:rPr>
              <a:t>5. Categorical Data Encoding </a:t>
            </a:r>
            <a:endParaRPr sz="1600">
              <a:solidFill>
                <a:schemeClr val="dk1"/>
              </a:solidFill>
              <a:latin typeface="Avenir"/>
              <a:ea typeface="Avenir"/>
              <a:cs typeface="Avenir"/>
              <a:sym typeface="Aveni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Avenir"/>
                <a:ea typeface="Avenir"/>
                <a:cs typeface="Avenir"/>
                <a:sym typeface="Avenir"/>
              </a:rPr>
              <a:t>One-Hot Encoding</a:t>
            </a:r>
            <a:r>
              <a:rPr lang="tr-TR" sz="1600">
                <a:solidFill>
                  <a:schemeClr val="dk1"/>
                </a:solidFill>
                <a:latin typeface="Avenir"/>
                <a:ea typeface="Avenir"/>
                <a:cs typeface="Avenir"/>
                <a:sym typeface="Avenir"/>
              </a:rPr>
              <a:t>: Used for discrete, nominal categories like person_home_ownership and loan_intent, where each category was converted into separate binary columns. This ensures all categories are treated independently. </a:t>
            </a:r>
            <a:endParaRPr/>
          </a:p>
          <a:p>
            <a:pPr indent="-285750" lvl="0" marL="285750" marR="0" rtl="0" algn="l">
              <a:spcBef>
                <a:spcPts val="0"/>
              </a:spcBef>
              <a:spcAft>
                <a:spcPts val="0"/>
              </a:spcAft>
              <a:buClr>
                <a:schemeClr val="dk1"/>
              </a:buClr>
              <a:buSzPts val="1600"/>
              <a:buFont typeface="Arial"/>
              <a:buChar char="•"/>
            </a:pPr>
            <a:r>
              <a:rPr b="1" lang="tr-TR" sz="1600">
                <a:solidFill>
                  <a:schemeClr val="dk1"/>
                </a:solidFill>
                <a:latin typeface="Avenir"/>
                <a:ea typeface="Avenir"/>
                <a:cs typeface="Avenir"/>
                <a:sym typeface="Avenir"/>
              </a:rPr>
              <a:t>Label Encoding:</a:t>
            </a:r>
            <a:r>
              <a:rPr lang="tr-TR" sz="1600">
                <a:solidFill>
                  <a:schemeClr val="dk1"/>
                </a:solidFill>
                <a:latin typeface="Avenir"/>
                <a:ea typeface="Avenir"/>
                <a:cs typeface="Avenir"/>
                <a:sym typeface="Avenir"/>
              </a:rPr>
              <a:t> Applied to binary and ordinal categorical variables like person_gender, person_education, and previous_loan_defaults_on_file. For example, education levels were mapped to progressive numerical values to preserve their order, while binary variables were directly mapped to 0 and 1.</a:t>
            </a:r>
            <a:endParaRPr sz="1600">
              <a:solidFill>
                <a:schemeClr val="dk1"/>
              </a:solidFill>
              <a:latin typeface="Avenir"/>
              <a:ea typeface="Avenir"/>
              <a:cs typeface="Avenir"/>
              <a:sym typeface="Aveni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pic>
        <p:nvPicPr>
          <p:cNvPr descr="nakit, para, para taşıma, para birimi içeren bir resim&#10;&#10;Açıklama otomatik olarak oluşturuldu" id="1399" name="Google Shape;1399;p72"/>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400" name="Google Shape;1400;p72"/>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401" name="Google Shape;1401;p7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402" name="Google Shape;1402;p72"/>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403" name="Google Shape;1403;p72"/>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404" name="Google Shape;1404;p7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405" name="Google Shape;1405;p72"/>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406" name="Google Shape;1406;p7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407" name="Google Shape;1407;p7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408" name="Google Shape;1408;p7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409" name="Google Shape;1409;p7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410" name="Google Shape;1410;p7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411" name="Google Shape;1411;p7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412" name="Google Shape;1412;p7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413" name="Google Shape;1413;p7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414" name="Google Shape;1414;p7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415" name="Google Shape;1415;p72"/>
          <p:cNvSpPr txBox="1"/>
          <p:nvPr/>
        </p:nvSpPr>
        <p:spPr>
          <a:xfrm>
            <a:off x="237506" y="3226129"/>
            <a:ext cx="2743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Random Forest results with original weighted dataset</a:t>
            </a:r>
            <a:endParaRPr/>
          </a:p>
        </p:txBody>
      </p:sp>
      <p:pic>
        <p:nvPicPr>
          <p:cNvPr id="1416" name="Google Shape;1416;p72"/>
          <p:cNvPicPr preferRelativeResize="0"/>
          <p:nvPr/>
        </p:nvPicPr>
        <p:blipFill rotWithShape="1">
          <a:blip r:embed="rId6">
            <a:alphaModFix/>
          </a:blip>
          <a:srcRect b="0" l="0" r="0" t="0"/>
          <a:stretch/>
        </p:blipFill>
        <p:spPr>
          <a:xfrm>
            <a:off x="3236026" y="94013"/>
            <a:ext cx="6096000" cy="2612571"/>
          </a:xfrm>
          <a:prstGeom prst="rect">
            <a:avLst/>
          </a:prstGeom>
          <a:noFill/>
          <a:ln>
            <a:noFill/>
          </a:ln>
        </p:spPr>
      </p:pic>
      <p:pic>
        <p:nvPicPr>
          <p:cNvPr id="1417" name="Google Shape;1417;p72"/>
          <p:cNvPicPr preferRelativeResize="0"/>
          <p:nvPr/>
        </p:nvPicPr>
        <p:blipFill rotWithShape="1">
          <a:blip r:embed="rId7">
            <a:alphaModFix/>
          </a:blip>
          <a:srcRect b="0" l="0" r="0" t="0"/>
          <a:stretch/>
        </p:blipFill>
        <p:spPr>
          <a:xfrm>
            <a:off x="3119747" y="2669474"/>
            <a:ext cx="6096000" cy="2612571"/>
          </a:xfrm>
          <a:prstGeom prst="rect">
            <a:avLst/>
          </a:prstGeom>
          <a:noFill/>
          <a:ln>
            <a:noFill/>
          </a:ln>
        </p:spPr>
      </p:pic>
      <p:pic>
        <p:nvPicPr>
          <p:cNvPr id="1418" name="Google Shape;1418;p72"/>
          <p:cNvPicPr preferRelativeResize="0"/>
          <p:nvPr/>
        </p:nvPicPr>
        <p:blipFill rotWithShape="1">
          <a:blip r:embed="rId8">
            <a:alphaModFix/>
          </a:blip>
          <a:srcRect b="0" l="0" r="0" t="0"/>
          <a:stretch/>
        </p:blipFill>
        <p:spPr>
          <a:xfrm>
            <a:off x="6714506" y="4215740"/>
            <a:ext cx="6096000" cy="261257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descr="nakit, para, para taşıma, para birimi içeren bir resim&#10;&#10;Açıklama otomatik olarak oluşturuldu" id="1423" name="Google Shape;1423;p73"/>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424" name="Google Shape;1424;p7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425" name="Google Shape;1425;p7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426" name="Google Shape;1426;p7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427" name="Google Shape;1427;p7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428" name="Google Shape;1428;p7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429" name="Google Shape;1429;p7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430" name="Google Shape;1430;p7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431" name="Google Shape;1431;p7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432" name="Google Shape;1432;p7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433" name="Google Shape;1433;p7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434" name="Google Shape;1434;p7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435" name="Google Shape;1435;p7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436" name="Google Shape;1436;p7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437" name="Google Shape;1437;p7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438" name="Google Shape;1438;p7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439" name="Google Shape;1439;p73"/>
          <p:cNvSpPr txBox="1"/>
          <p:nvPr/>
        </p:nvSpPr>
        <p:spPr>
          <a:xfrm>
            <a:off x="3295402" y="999506"/>
            <a:ext cx="762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0" name="Google Shape;1440;p73"/>
          <p:cNvSpPr txBox="1"/>
          <p:nvPr/>
        </p:nvSpPr>
        <p:spPr>
          <a:xfrm>
            <a:off x="4757577" y="136810"/>
            <a:ext cx="3530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3600">
                <a:solidFill>
                  <a:schemeClr val="dk1"/>
                </a:solidFill>
                <a:latin typeface="Avenir"/>
                <a:ea typeface="Avenir"/>
                <a:cs typeface="Avenir"/>
                <a:sym typeface="Avenir"/>
              </a:rPr>
              <a:t>Naive Bayes</a:t>
            </a:r>
            <a:endParaRPr sz="3200"/>
          </a:p>
        </p:txBody>
      </p:sp>
      <p:sp>
        <p:nvSpPr>
          <p:cNvPr id="1441" name="Google Shape;1441;p73"/>
          <p:cNvSpPr txBox="1"/>
          <p:nvPr/>
        </p:nvSpPr>
        <p:spPr>
          <a:xfrm>
            <a:off x="3787100" y="1527675"/>
            <a:ext cx="7130400" cy="33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tr-TR" sz="1800">
                <a:solidFill>
                  <a:schemeClr val="dk1"/>
                </a:solidFill>
                <a:latin typeface="Avenir"/>
                <a:ea typeface="Avenir"/>
                <a:cs typeface="Avenir"/>
                <a:sym typeface="Avenir"/>
              </a:rPr>
              <a:t>We implemented our own Naive Bayes classification algorithm which allows us to classify data based on calculated probabilities. We started by determining the prior probabilities for each class and the likelihoods of feature values given these classes. Using this information we made predictions about the class of new data instances. Our approach also provides flexibility by including features to save and load trained models, which makes it easier to reuse the models. </a:t>
            </a:r>
            <a:endParaRPr sz="18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Avenir"/>
              <a:ea typeface="Avenir"/>
              <a:cs typeface="Avenir"/>
              <a:sym typeface="Avenir"/>
            </a:endParaRPr>
          </a:p>
          <a:p>
            <a:pPr indent="0" lvl="0" marL="0" rtl="0" algn="l">
              <a:spcBef>
                <a:spcPts val="120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descr="nakit, para, para taşıma, para birimi içeren bir resim&#10;&#10;Açıklama otomatik olarak oluşturuldu" id="1446" name="Google Shape;1446;p74"/>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447" name="Google Shape;1447;p7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448" name="Google Shape;1448;p7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449" name="Google Shape;1449;p7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450" name="Google Shape;1450;p7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451" name="Google Shape;1451;p7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452" name="Google Shape;1452;p7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453" name="Google Shape;1453;p7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454" name="Google Shape;1454;p7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455" name="Google Shape;1455;p7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456" name="Google Shape;1456;p7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457" name="Google Shape;1457;p7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458" name="Google Shape;1458;p7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459" name="Google Shape;1459;p7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460" name="Google Shape;1460;p7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461" name="Google Shape;1461;p7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462" name="Google Shape;1462;p74"/>
          <p:cNvSpPr txBox="1"/>
          <p:nvPr/>
        </p:nvSpPr>
        <p:spPr>
          <a:xfrm>
            <a:off x="3295402" y="999506"/>
            <a:ext cx="762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3" name="Google Shape;1463;p74"/>
          <p:cNvSpPr txBox="1"/>
          <p:nvPr/>
        </p:nvSpPr>
        <p:spPr>
          <a:xfrm>
            <a:off x="237506" y="3226129"/>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ADASYN</a:t>
            </a:r>
            <a:endParaRPr/>
          </a:p>
        </p:txBody>
      </p:sp>
      <p:pic>
        <p:nvPicPr>
          <p:cNvPr id="1464" name="Google Shape;1464;p74"/>
          <p:cNvPicPr preferRelativeResize="0"/>
          <p:nvPr/>
        </p:nvPicPr>
        <p:blipFill>
          <a:blip r:embed="rId6">
            <a:alphaModFix/>
          </a:blip>
          <a:stretch>
            <a:fillRect/>
          </a:stretch>
        </p:blipFill>
        <p:spPr>
          <a:xfrm>
            <a:off x="1893800" y="133875"/>
            <a:ext cx="6323601" cy="2443950"/>
          </a:xfrm>
          <a:prstGeom prst="rect">
            <a:avLst/>
          </a:prstGeom>
          <a:noFill/>
          <a:ln>
            <a:noFill/>
          </a:ln>
        </p:spPr>
      </p:pic>
      <p:pic>
        <p:nvPicPr>
          <p:cNvPr id="1465" name="Google Shape;1465;p74"/>
          <p:cNvPicPr preferRelativeResize="0"/>
          <p:nvPr/>
        </p:nvPicPr>
        <p:blipFill>
          <a:blip r:embed="rId7">
            <a:alphaModFix/>
          </a:blip>
          <a:stretch>
            <a:fillRect/>
          </a:stretch>
        </p:blipFill>
        <p:spPr>
          <a:xfrm>
            <a:off x="5655225" y="1413425"/>
            <a:ext cx="6800850" cy="2628369"/>
          </a:xfrm>
          <a:prstGeom prst="rect">
            <a:avLst/>
          </a:prstGeom>
          <a:noFill/>
          <a:ln>
            <a:noFill/>
          </a:ln>
        </p:spPr>
      </p:pic>
      <p:pic>
        <p:nvPicPr>
          <p:cNvPr id="1466" name="Google Shape;1466;p74"/>
          <p:cNvPicPr preferRelativeResize="0"/>
          <p:nvPr/>
        </p:nvPicPr>
        <p:blipFill>
          <a:blip r:embed="rId8">
            <a:alphaModFix/>
          </a:blip>
          <a:stretch>
            <a:fillRect/>
          </a:stretch>
        </p:blipFill>
        <p:spPr>
          <a:xfrm>
            <a:off x="5771938" y="4133550"/>
            <a:ext cx="6800861" cy="2628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descr="nakit, para, para taşıma, para birimi içeren bir resim&#10;&#10;Açıklama otomatik olarak oluşturuldu" id="1471" name="Google Shape;1471;p75"/>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472" name="Google Shape;1472;p7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473" name="Google Shape;1473;p7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474" name="Google Shape;1474;p7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475" name="Google Shape;1475;p7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476" name="Google Shape;1476;p7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477" name="Google Shape;1477;p7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478" name="Google Shape;1478;p7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479" name="Google Shape;1479;p7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480" name="Google Shape;1480;p7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481" name="Google Shape;1481;p7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482" name="Google Shape;1482;p7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483" name="Google Shape;1483;p7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484" name="Google Shape;1484;p7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485" name="Google Shape;1485;p7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486" name="Google Shape;1486;p7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487" name="Google Shape;1487;p75"/>
          <p:cNvSpPr txBox="1"/>
          <p:nvPr/>
        </p:nvSpPr>
        <p:spPr>
          <a:xfrm>
            <a:off x="237506" y="3226129"/>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Clusterbased</a:t>
            </a:r>
            <a:endParaRPr/>
          </a:p>
        </p:txBody>
      </p:sp>
      <p:pic>
        <p:nvPicPr>
          <p:cNvPr id="1488" name="Google Shape;1488;p75"/>
          <p:cNvPicPr preferRelativeResize="0"/>
          <p:nvPr/>
        </p:nvPicPr>
        <p:blipFill>
          <a:blip r:embed="rId6">
            <a:alphaModFix/>
          </a:blip>
          <a:stretch>
            <a:fillRect/>
          </a:stretch>
        </p:blipFill>
        <p:spPr>
          <a:xfrm>
            <a:off x="2256649" y="-2315"/>
            <a:ext cx="7357231" cy="2440725"/>
          </a:xfrm>
          <a:prstGeom prst="rect">
            <a:avLst/>
          </a:prstGeom>
          <a:noFill/>
          <a:ln>
            <a:noFill/>
          </a:ln>
        </p:spPr>
      </p:pic>
      <p:pic>
        <p:nvPicPr>
          <p:cNvPr id="1489" name="Google Shape;1489;p75"/>
          <p:cNvPicPr preferRelativeResize="0"/>
          <p:nvPr/>
        </p:nvPicPr>
        <p:blipFill>
          <a:blip r:embed="rId7">
            <a:alphaModFix/>
          </a:blip>
          <a:stretch>
            <a:fillRect/>
          </a:stretch>
        </p:blipFill>
        <p:spPr>
          <a:xfrm>
            <a:off x="6283674" y="1527675"/>
            <a:ext cx="7218327" cy="2568799"/>
          </a:xfrm>
          <a:prstGeom prst="rect">
            <a:avLst/>
          </a:prstGeom>
          <a:noFill/>
          <a:ln>
            <a:noFill/>
          </a:ln>
        </p:spPr>
      </p:pic>
      <p:pic>
        <p:nvPicPr>
          <p:cNvPr id="1490" name="Google Shape;1490;p75"/>
          <p:cNvPicPr preferRelativeResize="0"/>
          <p:nvPr/>
        </p:nvPicPr>
        <p:blipFill>
          <a:blip r:embed="rId8">
            <a:alphaModFix/>
          </a:blip>
          <a:stretch>
            <a:fillRect/>
          </a:stretch>
        </p:blipFill>
        <p:spPr>
          <a:xfrm>
            <a:off x="4771075" y="4219825"/>
            <a:ext cx="7505225" cy="25687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descr="nakit, para, para taşıma, para birimi içeren bir resim&#10;&#10;Açıklama otomatik olarak oluşturuldu" id="1495" name="Google Shape;1495;p76"/>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496" name="Google Shape;1496;p7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497" name="Google Shape;1497;p7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498" name="Google Shape;1498;p7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499" name="Google Shape;1499;p7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500" name="Google Shape;1500;p7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501" name="Google Shape;1501;p76"/>
          <p:cNvPicPr preferRelativeResize="0"/>
          <p:nvPr/>
        </p:nvPicPr>
        <p:blipFill rotWithShape="1">
          <a:blip r:embed="rId4">
            <a:alphaModFix/>
          </a:blip>
          <a:srcRect b="0" l="0" r="0" t="0"/>
          <a:stretch/>
        </p:blipFill>
        <p:spPr>
          <a:xfrm>
            <a:off x="2703293" y="5083704"/>
            <a:ext cx="2442691" cy="1616487"/>
          </a:xfrm>
          <a:prstGeom prst="rect">
            <a:avLst/>
          </a:prstGeom>
          <a:noFill/>
          <a:ln>
            <a:noFill/>
          </a:ln>
        </p:spPr>
      </p:pic>
      <p:pic>
        <p:nvPicPr>
          <p:cNvPr descr="daire içeren bir resim&#10;&#10;Açıklama otomatik olarak oluşturuldu" id="1502" name="Google Shape;1502;p7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503" name="Google Shape;1503;p7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504" name="Google Shape;1504;p7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505" name="Google Shape;1505;p7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506" name="Google Shape;1506;p7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507" name="Google Shape;1507;p7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508" name="Google Shape;1508;p7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509" name="Google Shape;1509;p7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510" name="Google Shape;1510;p7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511" name="Google Shape;1511;p76"/>
          <p:cNvSpPr txBox="1"/>
          <p:nvPr/>
        </p:nvSpPr>
        <p:spPr>
          <a:xfrm>
            <a:off x="237506" y="3226129"/>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Nearmiss</a:t>
            </a:r>
            <a:endParaRPr/>
          </a:p>
        </p:txBody>
      </p:sp>
      <p:pic>
        <p:nvPicPr>
          <p:cNvPr id="1512" name="Google Shape;1512;p76"/>
          <p:cNvPicPr preferRelativeResize="0"/>
          <p:nvPr/>
        </p:nvPicPr>
        <p:blipFill>
          <a:blip r:embed="rId6">
            <a:alphaModFix/>
          </a:blip>
          <a:stretch>
            <a:fillRect/>
          </a:stretch>
        </p:blipFill>
        <p:spPr>
          <a:xfrm>
            <a:off x="4917974" y="4105863"/>
            <a:ext cx="6375834" cy="2732501"/>
          </a:xfrm>
          <a:prstGeom prst="rect">
            <a:avLst/>
          </a:prstGeom>
          <a:noFill/>
          <a:ln>
            <a:noFill/>
          </a:ln>
        </p:spPr>
      </p:pic>
      <p:pic>
        <p:nvPicPr>
          <p:cNvPr id="1513" name="Google Shape;1513;p76"/>
          <p:cNvPicPr preferRelativeResize="0"/>
          <p:nvPr/>
        </p:nvPicPr>
        <p:blipFill>
          <a:blip r:embed="rId7">
            <a:alphaModFix/>
          </a:blip>
          <a:stretch>
            <a:fillRect/>
          </a:stretch>
        </p:blipFill>
        <p:spPr>
          <a:xfrm>
            <a:off x="2256650" y="2150"/>
            <a:ext cx="7102319" cy="2637800"/>
          </a:xfrm>
          <a:prstGeom prst="rect">
            <a:avLst/>
          </a:prstGeom>
          <a:noFill/>
          <a:ln>
            <a:noFill/>
          </a:ln>
        </p:spPr>
      </p:pic>
      <p:pic>
        <p:nvPicPr>
          <p:cNvPr id="1514" name="Google Shape;1514;p76"/>
          <p:cNvPicPr preferRelativeResize="0"/>
          <p:nvPr/>
        </p:nvPicPr>
        <p:blipFill>
          <a:blip r:embed="rId8">
            <a:alphaModFix/>
          </a:blip>
          <a:stretch>
            <a:fillRect/>
          </a:stretch>
        </p:blipFill>
        <p:spPr>
          <a:xfrm>
            <a:off x="6088425" y="1468065"/>
            <a:ext cx="6154876" cy="263780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descr="nakit, para, para taşıma, para birimi içeren bir resim&#10;&#10;Açıklama otomatik olarak oluşturuldu" id="1519" name="Google Shape;1519;p77"/>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520" name="Google Shape;1520;p7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521" name="Google Shape;1521;p7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522" name="Google Shape;1522;p7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523" name="Google Shape;1523;p7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524" name="Google Shape;1524;p7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525" name="Google Shape;1525;p7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526" name="Google Shape;1526;p7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527" name="Google Shape;1527;p7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528" name="Google Shape;1528;p7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529" name="Google Shape;1529;p7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530" name="Google Shape;1530;p7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531" name="Google Shape;1531;p7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532" name="Google Shape;1532;p7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533" name="Google Shape;1533;p7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534" name="Google Shape;1534;p7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535" name="Google Shape;1535;p77"/>
          <p:cNvSpPr txBox="1"/>
          <p:nvPr/>
        </p:nvSpPr>
        <p:spPr>
          <a:xfrm>
            <a:off x="237506" y="3226129"/>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SMOTE</a:t>
            </a:r>
            <a:endParaRPr/>
          </a:p>
        </p:txBody>
      </p:sp>
      <p:pic>
        <p:nvPicPr>
          <p:cNvPr id="1536" name="Google Shape;1536;p77"/>
          <p:cNvPicPr preferRelativeResize="0"/>
          <p:nvPr/>
        </p:nvPicPr>
        <p:blipFill>
          <a:blip r:embed="rId6">
            <a:alphaModFix/>
          </a:blip>
          <a:stretch>
            <a:fillRect/>
          </a:stretch>
        </p:blipFill>
        <p:spPr>
          <a:xfrm>
            <a:off x="2392088" y="74025"/>
            <a:ext cx="7010899" cy="2634575"/>
          </a:xfrm>
          <a:prstGeom prst="rect">
            <a:avLst/>
          </a:prstGeom>
          <a:noFill/>
          <a:ln>
            <a:noFill/>
          </a:ln>
        </p:spPr>
      </p:pic>
      <p:pic>
        <p:nvPicPr>
          <p:cNvPr id="1537" name="Google Shape;1537;p77"/>
          <p:cNvPicPr preferRelativeResize="0"/>
          <p:nvPr/>
        </p:nvPicPr>
        <p:blipFill>
          <a:blip r:embed="rId7">
            <a:alphaModFix/>
          </a:blip>
          <a:stretch>
            <a:fillRect/>
          </a:stretch>
        </p:blipFill>
        <p:spPr>
          <a:xfrm>
            <a:off x="6333375" y="1585250"/>
            <a:ext cx="6609449" cy="2694926"/>
          </a:xfrm>
          <a:prstGeom prst="rect">
            <a:avLst/>
          </a:prstGeom>
          <a:noFill/>
          <a:ln>
            <a:noFill/>
          </a:ln>
        </p:spPr>
      </p:pic>
      <p:pic>
        <p:nvPicPr>
          <p:cNvPr id="1538" name="Google Shape;1538;p77"/>
          <p:cNvPicPr preferRelativeResize="0"/>
          <p:nvPr/>
        </p:nvPicPr>
        <p:blipFill>
          <a:blip r:embed="rId8">
            <a:alphaModFix/>
          </a:blip>
          <a:stretch>
            <a:fillRect/>
          </a:stretch>
        </p:blipFill>
        <p:spPr>
          <a:xfrm>
            <a:off x="4462334" y="4280175"/>
            <a:ext cx="7080216" cy="2556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descr="nakit, para, para taşıma, para birimi içeren bir resim&#10;&#10;Açıklama otomatik olarak oluşturuldu" id="1543" name="Google Shape;1543;p78"/>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544" name="Google Shape;1544;p78"/>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545" name="Google Shape;1545;p7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546" name="Google Shape;1546;p78"/>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547" name="Google Shape;1547;p78"/>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548" name="Google Shape;1548;p7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549" name="Google Shape;1549;p78"/>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550" name="Google Shape;1550;p7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551" name="Google Shape;1551;p7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552" name="Google Shape;1552;p7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553" name="Google Shape;1553;p7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554" name="Google Shape;1554;p7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555" name="Google Shape;1555;p7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556" name="Google Shape;1556;p7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557" name="Google Shape;1557;p7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558" name="Google Shape;1558;p7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559" name="Google Shape;1559;p78"/>
          <p:cNvSpPr txBox="1"/>
          <p:nvPr/>
        </p:nvSpPr>
        <p:spPr>
          <a:xfrm>
            <a:off x="237506" y="3226129"/>
            <a:ext cx="2743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Unweighted</a:t>
            </a:r>
            <a:endParaRPr/>
          </a:p>
        </p:txBody>
      </p:sp>
      <p:pic>
        <p:nvPicPr>
          <p:cNvPr id="1560" name="Google Shape;1560;p78"/>
          <p:cNvPicPr preferRelativeResize="0"/>
          <p:nvPr/>
        </p:nvPicPr>
        <p:blipFill>
          <a:blip r:embed="rId6">
            <a:alphaModFix/>
          </a:blip>
          <a:stretch>
            <a:fillRect/>
          </a:stretch>
        </p:blipFill>
        <p:spPr>
          <a:xfrm>
            <a:off x="2179006" y="45600"/>
            <a:ext cx="6543719" cy="2616551"/>
          </a:xfrm>
          <a:prstGeom prst="rect">
            <a:avLst/>
          </a:prstGeom>
          <a:noFill/>
          <a:ln>
            <a:noFill/>
          </a:ln>
        </p:spPr>
      </p:pic>
      <p:pic>
        <p:nvPicPr>
          <p:cNvPr id="1561" name="Google Shape;1561;p78"/>
          <p:cNvPicPr preferRelativeResize="0"/>
          <p:nvPr/>
        </p:nvPicPr>
        <p:blipFill>
          <a:blip r:embed="rId7">
            <a:alphaModFix/>
          </a:blip>
          <a:stretch>
            <a:fillRect/>
          </a:stretch>
        </p:blipFill>
        <p:spPr>
          <a:xfrm>
            <a:off x="5669375" y="1527675"/>
            <a:ext cx="6522635" cy="2616551"/>
          </a:xfrm>
          <a:prstGeom prst="rect">
            <a:avLst/>
          </a:prstGeom>
          <a:noFill/>
          <a:ln>
            <a:noFill/>
          </a:ln>
        </p:spPr>
      </p:pic>
      <p:pic>
        <p:nvPicPr>
          <p:cNvPr id="1562" name="Google Shape;1562;p78"/>
          <p:cNvPicPr preferRelativeResize="0"/>
          <p:nvPr/>
        </p:nvPicPr>
        <p:blipFill>
          <a:blip r:embed="rId8">
            <a:alphaModFix/>
          </a:blip>
          <a:stretch>
            <a:fillRect/>
          </a:stretch>
        </p:blipFill>
        <p:spPr>
          <a:xfrm>
            <a:off x="4625305" y="4219825"/>
            <a:ext cx="7150070" cy="2616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descr="nakit, para, para taşıma, para birimi içeren bir resim&#10;&#10;Açıklama otomatik olarak oluşturuldu" id="1567" name="Google Shape;1567;p79"/>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568" name="Google Shape;1568;p7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569" name="Google Shape;1569;p7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570" name="Google Shape;1570;p79"/>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571" name="Google Shape;1571;p79"/>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572" name="Google Shape;1572;p7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573" name="Google Shape;1573;p79"/>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574" name="Google Shape;1574;p7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575" name="Google Shape;1575;p7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576" name="Google Shape;1576;p7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577" name="Google Shape;1577;p7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578" name="Google Shape;1578;p7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579" name="Google Shape;1579;p7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580" name="Google Shape;1580;p7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581" name="Google Shape;1581;p7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582" name="Google Shape;1582;p7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583" name="Google Shape;1583;p79"/>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ADASYN (Undersampled)</a:t>
            </a:r>
            <a:endParaRPr/>
          </a:p>
        </p:txBody>
      </p:sp>
      <p:pic>
        <p:nvPicPr>
          <p:cNvPr id="1584" name="Google Shape;1584;p79"/>
          <p:cNvPicPr preferRelativeResize="0"/>
          <p:nvPr/>
        </p:nvPicPr>
        <p:blipFill>
          <a:blip r:embed="rId6">
            <a:alphaModFix/>
          </a:blip>
          <a:stretch>
            <a:fillRect/>
          </a:stretch>
        </p:blipFill>
        <p:spPr>
          <a:xfrm>
            <a:off x="2588325" y="61350"/>
            <a:ext cx="5359200" cy="2722650"/>
          </a:xfrm>
          <a:prstGeom prst="rect">
            <a:avLst/>
          </a:prstGeom>
          <a:noFill/>
          <a:ln>
            <a:noFill/>
          </a:ln>
        </p:spPr>
      </p:pic>
      <p:pic>
        <p:nvPicPr>
          <p:cNvPr id="1585" name="Google Shape;1585;p79"/>
          <p:cNvPicPr preferRelativeResize="0"/>
          <p:nvPr/>
        </p:nvPicPr>
        <p:blipFill>
          <a:blip r:embed="rId7">
            <a:alphaModFix/>
          </a:blip>
          <a:stretch>
            <a:fillRect/>
          </a:stretch>
        </p:blipFill>
        <p:spPr>
          <a:xfrm>
            <a:off x="6369659" y="1232316"/>
            <a:ext cx="5075291" cy="2722650"/>
          </a:xfrm>
          <a:prstGeom prst="rect">
            <a:avLst/>
          </a:prstGeom>
          <a:noFill/>
          <a:ln>
            <a:noFill/>
          </a:ln>
        </p:spPr>
      </p:pic>
      <p:pic>
        <p:nvPicPr>
          <p:cNvPr id="1586" name="Google Shape;1586;p79"/>
          <p:cNvPicPr preferRelativeResize="0"/>
          <p:nvPr/>
        </p:nvPicPr>
        <p:blipFill>
          <a:blip r:embed="rId8">
            <a:alphaModFix/>
          </a:blip>
          <a:stretch>
            <a:fillRect/>
          </a:stretch>
        </p:blipFill>
        <p:spPr>
          <a:xfrm>
            <a:off x="4712700" y="4113725"/>
            <a:ext cx="5425126" cy="2722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pic>
        <p:nvPicPr>
          <p:cNvPr descr="nakit, para, para taşıma, para birimi içeren bir resim&#10;&#10;Açıklama otomatik olarak oluşturuldu" id="1591" name="Google Shape;1591;p80"/>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592" name="Google Shape;1592;p80"/>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593" name="Google Shape;1593;p80"/>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594" name="Google Shape;1594;p80"/>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595" name="Google Shape;1595;p80"/>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596" name="Google Shape;1596;p8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597" name="Google Shape;1597;p80"/>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598" name="Google Shape;1598;p8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599" name="Google Shape;1599;p8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600" name="Google Shape;1600;p8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601" name="Google Shape;1601;p8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02" name="Google Shape;1602;p80"/>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03" name="Google Shape;1603;p80"/>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604" name="Google Shape;1604;p80"/>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605" name="Google Shape;1605;p80"/>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606" name="Google Shape;1606;p80"/>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607" name="Google Shape;1607;p80"/>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Clusterbased</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a:p>
        </p:txBody>
      </p:sp>
      <p:pic>
        <p:nvPicPr>
          <p:cNvPr id="1608" name="Google Shape;1608;p80"/>
          <p:cNvPicPr preferRelativeResize="0"/>
          <p:nvPr/>
        </p:nvPicPr>
        <p:blipFill>
          <a:blip r:embed="rId6">
            <a:alphaModFix/>
          </a:blip>
          <a:stretch>
            <a:fillRect/>
          </a:stretch>
        </p:blipFill>
        <p:spPr>
          <a:xfrm>
            <a:off x="2460000" y="0"/>
            <a:ext cx="6250829" cy="2331626"/>
          </a:xfrm>
          <a:prstGeom prst="rect">
            <a:avLst/>
          </a:prstGeom>
          <a:noFill/>
          <a:ln>
            <a:noFill/>
          </a:ln>
        </p:spPr>
      </p:pic>
      <p:pic>
        <p:nvPicPr>
          <p:cNvPr id="1609" name="Google Shape;1609;p80"/>
          <p:cNvPicPr preferRelativeResize="0"/>
          <p:nvPr/>
        </p:nvPicPr>
        <p:blipFill>
          <a:blip r:embed="rId7">
            <a:alphaModFix/>
          </a:blip>
          <a:stretch>
            <a:fillRect/>
          </a:stretch>
        </p:blipFill>
        <p:spPr>
          <a:xfrm>
            <a:off x="5946200" y="1629650"/>
            <a:ext cx="5900500" cy="2455975"/>
          </a:xfrm>
          <a:prstGeom prst="rect">
            <a:avLst/>
          </a:prstGeom>
          <a:noFill/>
          <a:ln>
            <a:noFill/>
          </a:ln>
        </p:spPr>
      </p:pic>
      <p:pic>
        <p:nvPicPr>
          <p:cNvPr id="1610" name="Google Shape;1610;p80"/>
          <p:cNvPicPr preferRelativeResize="0"/>
          <p:nvPr/>
        </p:nvPicPr>
        <p:blipFill>
          <a:blip r:embed="rId8">
            <a:alphaModFix/>
          </a:blip>
          <a:stretch>
            <a:fillRect/>
          </a:stretch>
        </p:blipFill>
        <p:spPr>
          <a:xfrm>
            <a:off x="4589775" y="4219825"/>
            <a:ext cx="6490026" cy="24953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descr="nakit, para, para taşıma, para birimi içeren bir resim&#10;&#10;Açıklama otomatik olarak oluşturuldu" id="1615" name="Google Shape;1615;p81"/>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616" name="Google Shape;1616;p81"/>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617" name="Google Shape;1617;p8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618" name="Google Shape;1618;p81"/>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619" name="Google Shape;1619;p81"/>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620" name="Google Shape;1620;p8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621" name="Google Shape;1621;p81"/>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622" name="Google Shape;1622;p8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623" name="Google Shape;1623;p8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624" name="Google Shape;1624;p8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625" name="Google Shape;1625;p8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26" name="Google Shape;1626;p8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27" name="Google Shape;1627;p8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628" name="Google Shape;1628;p8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629" name="Google Shape;1629;p8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630" name="Google Shape;1630;p8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631" name="Google Shape;1631;p81"/>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Nearmiss</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a:p>
        </p:txBody>
      </p:sp>
      <p:pic>
        <p:nvPicPr>
          <p:cNvPr id="1632" name="Google Shape;1632;p81"/>
          <p:cNvPicPr preferRelativeResize="0"/>
          <p:nvPr/>
        </p:nvPicPr>
        <p:blipFill>
          <a:blip r:embed="rId6">
            <a:alphaModFix/>
          </a:blip>
          <a:stretch>
            <a:fillRect/>
          </a:stretch>
        </p:blipFill>
        <p:spPr>
          <a:xfrm>
            <a:off x="2534325" y="16650"/>
            <a:ext cx="6532736" cy="2466090"/>
          </a:xfrm>
          <a:prstGeom prst="rect">
            <a:avLst/>
          </a:prstGeom>
          <a:noFill/>
          <a:ln>
            <a:noFill/>
          </a:ln>
        </p:spPr>
      </p:pic>
      <p:pic>
        <p:nvPicPr>
          <p:cNvPr id="1633" name="Google Shape;1633;p81"/>
          <p:cNvPicPr preferRelativeResize="0"/>
          <p:nvPr/>
        </p:nvPicPr>
        <p:blipFill>
          <a:blip r:embed="rId7">
            <a:alphaModFix/>
          </a:blip>
          <a:stretch>
            <a:fillRect/>
          </a:stretch>
        </p:blipFill>
        <p:spPr>
          <a:xfrm>
            <a:off x="6093200" y="1527675"/>
            <a:ext cx="6045477" cy="2590921"/>
          </a:xfrm>
          <a:prstGeom prst="rect">
            <a:avLst/>
          </a:prstGeom>
          <a:noFill/>
          <a:ln>
            <a:noFill/>
          </a:ln>
        </p:spPr>
      </p:pic>
      <p:pic>
        <p:nvPicPr>
          <p:cNvPr id="1634" name="Google Shape;1634;p81"/>
          <p:cNvPicPr preferRelativeResize="0"/>
          <p:nvPr/>
        </p:nvPicPr>
        <p:blipFill>
          <a:blip r:embed="rId8">
            <a:alphaModFix/>
          </a:blip>
          <a:stretch>
            <a:fillRect/>
          </a:stretch>
        </p:blipFill>
        <p:spPr>
          <a:xfrm>
            <a:off x="4829500" y="4309350"/>
            <a:ext cx="7229449" cy="2548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4796519" y="299133"/>
            <a:ext cx="4538434" cy="7840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venir"/>
              <a:buNone/>
            </a:pPr>
            <a:r>
              <a:rPr lang="tr-TR" sz="3200"/>
              <a:t>Preprocess cont'd</a:t>
            </a:r>
            <a:endParaRPr sz="3200"/>
          </a:p>
        </p:txBody>
      </p:sp>
      <p:pic>
        <p:nvPicPr>
          <p:cNvPr descr="nakit, para, para taşıma, para birimi içeren bir resim&#10;&#10;Açıklama otomatik olarak oluşturuldu" id="252" name="Google Shape;252;p19"/>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253" name="Google Shape;253;p1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254" name="Google Shape;254;p1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255" name="Google Shape;255;p19"/>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256" name="Google Shape;256;p19"/>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257" name="Google Shape;257;p1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258" name="Google Shape;258;p19"/>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259" name="Google Shape;259;p1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260" name="Google Shape;260;p1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261" name="Google Shape;261;p1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262" name="Google Shape;262;p1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63" name="Google Shape;263;p1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264" name="Google Shape;264;p1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265" name="Google Shape;265;p1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266" name="Google Shape;266;p1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267" name="Google Shape;267;p1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268" name="Google Shape;268;p19"/>
          <p:cNvSpPr txBox="1"/>
          <p:nvPr/>
        </p:nvSpPr>
        <p:spPr>
          <a:xfrm>
            <a:off x="4193475" y="1508331"/>
            <a:ext cx="7417952"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600">
                <a:solidFill>
                  <a:schemeClr val="dk1"/>
                </a:solidFill>
                <a:latin typeface="Avenir"/>
                <a:ea typeface="Avenir"/>
                <a:cs typeface="Avenir"/>
                <a:sym typeface="Avenir"/>
              </a:rPr>
              <a:t>6. Converting numeric data to categoric data:</a:t>
            </a:r>
            <a:r>
              <a:rPr lang="tr-TR" sz="1600">
                <a:solidFill>
                  <a:schemeClr val="dk1"/>
                </a:solidFill>
                <a:latin typeface="Avenir"/>
                <a:ea typeface="Avenir"/>
                <a:cs typeface="Avenir"/>
                <a:sym typeface="Avenir"/>
              </a:rPr>
              <a:t> </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 We applied 3 different binning technique:</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a:t>
            </a:r>
            <a:r>
              <a:rPr b="1" lang="tr-TR" sz="1600">
                <a:solidFill>
                  <a:schemeClr val="dk1"/>
                </a:solidFill>
                <a:latin typeface="Avenir"/>
                <a:ea typeface="Avenir"/>
                <a:cs typeface="Avenir"/>
                <a:sym typeface="Avenir"/>
              </a:rPr>
              <a:t>Decision Tree based binning: </a:t>
            </a:r>
            <a:r>
              <a:rPr lang="tr-TR" sz="1600">
                <a:solidFill>
                  <a:schemeClr val="dk1"/>
                </a:solidFill>
                <a:latin typeface="Avenir"/>
                <a:ea typeface="Avenir"/>
                <a:cs typeface="Avenir"/>
                <a:sym typeface="Avenir"/>
              </a:rPr>
              <a:t>Decision Tree algorithm applied to each numeric column with different leaf nodes. Thresholds with minimum average entropy are chosen in this analysis to determine the ranges of bins.</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a:t>
            </a:r>
            <a:r>
              <a:rPr b="1" lang="tr-TR" sz="1600">
                <a:solidFill>
                  <a:schemeClr val="dk1"/>
                </a:solidFill>
                <a:latin typeface="Avenir"/>
                <a:ea typeface="Avenir"/>
                <a:cs typeface="Avenir"/>
                <a:sym typeface="Avenir"/>
              </a:rPr>
              <a:t>Equal Frequency Binning:</a:t>
            </a:r>
            <a:r>
              <a:rPr lang="tr-TR" sz="1600">
                <a:solidFill>
                  <a:schemeClr val="dk1"/>
                </a:solidFill>
                <a:latin typeface="Avenir"/>
                <a:ea typeface="Avenir"/>
                <a:cs typeface="Avenir"/>
                <a:sym typeface="Avenir"/>
              </a:rPr>
              <a:t> Every bin has same number of instances.</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rPr lang="tr-TR" sz="1600">
                <a:solidFill>
                  <a:schemeClr val="dk1"/>
                </a:solidFill>
                <a:latin typeface="Avenir"/>
                <a:ea typeface="Avenir"/>
                <a:cs typeface="Avenir"/>
                <a:sym typeface="Avenir"/>
              </a:rPr>
              <a:t>○ </a:t>
            </a:r>
            <a:r>
              <a:rPr b="1" lang="tr-TR" sz="1600">
                <a:solidFill>
                  <a:schemeClr val="dk1"/>
                </a:solidFill>
                <a:latin typeface="Avenir"/>
                <a:ea typeface="Avenir"/>
                <a:cs typeface="Avenir"/>
                <a:sym typeface="Avenir"/>
              </a:rPr>
              <a:t>Equal Width Binning:</a:t>
            </a:r>
            <a:r>
              <a:rPr lang="tr-TR" sz="1600">
                <a:solidFill>
                  <a:schemeClr val="dk1"/>
                </a:solidFill>
                <a:latin typeface="Avenir"/>
                <a:ea typeface="Avenir"/>
                <a:cs typeface="Avenir"/>
                <a:sym typeface="Avenir"/>
              </a:rPr>
              <a:t> Every bin's maximum and minimum values are same.</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pic>
        <p:nvPicPr>
          <p:cNvPr descr="nakit, para, para taşıma, para birimi içeren bir resim&#10;&#10;Açıklama otomatik olarak oluşturuldu" id="1639" name="Google Shape;1639;p82"/>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640" name="Google Shape;1640;p82"/>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641" name="Google Shape;1641;p8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642" name="Google Shape;1642;p82"/>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643" name="Google Shape;1643;p82"/>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644" name="Google Shape;1644;p8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645" name="Google Shape;1645;p82"/>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646" name="Google Shape;1646;p8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647" name="Google Shape;1647;p8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648" name="Google Shape;1648;p8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649" name="Google Shape;1649;p8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50" name="Google Shape;1650;p8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51" name="Google Shape;1651;p8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652" name="Google Shape;1652;p8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653" name="Google Shape;1653;p8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654" name="Google Shape;1654;p8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655" name="Google Shape;1655;p82"/>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SMOTE</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a:p>
        </p:txBody>
      </p:sp>
      <p:pic>
        <p:nvPicPr>
          <p:cNvPr id="1656" name="Google Shape;1656;p82"/>
          <p:cNvPicPr preferRelativeResize="0"/>
          <p:nvPr/>
        </p:nvPicPr>
        <p:blipFill>
          <a:blip r:embed="rId6">
            <a:alphaModFix/>
          </a:blip>
          <a:stretch>
            <a:fillRect/>
          </a:stretch>
        </p:blipFill>
        <p:spPr>
          <a:xfrm>
            <a:off x="2154625" y="0"/>
            <a:ext cx="6668351" cy="2761001"/>
          </a:xfrm>
          <a:prstGeom prst="rect">
            <a:avLst/>
          </a:prstGeom>
          <a:noFill/>
          <a:ln>
            <a:noFill/>
          </a:ln>
        </p:spPr>
      </p:pic>
      <p:pic>
        <p:nvPicPr>
          <p:cNvPr id="1657" name="Google Shape;1657;p82"/>
          <p:cNvPicPr preferRelativeResize="0"/>
          <p:nvPr/>
        </p:nvPicPr>
        <p:blipFill>
          <a:blip r:embed="rId7">
            <a:alphaModFix/>
          </a:blip>
          <a:stretch>
            <a:fillRect/>
          </a:stretch>
        </p:blipFill>
        <p:spPr>
          <a:xfrm>
            <a:off x="5972825" y="1384225"/>
            <a:ext cx="6219174" cy="2575029"/>
          </a:xfrm>
          <a:prstGeom prst="rect">
            <a:avLst/>
          </a:prstGeom>
          <a:noFill/>
          <a:ln>
            <a:noFill/>
          </a:ln>
        </p:spPr>
      </p:pic>
      <p:pic>
        <p:nvPicPr>
          <p:cNvPr id="1658" name="Google Shape;1658;p82"/>
          <p:cNvPicPr preferRelativeResize="0"/>
          <p:nvPr/>
        </p:nvPicPr>
        <p:blipFill>
          <a:blip r:embed="rId8">
            <a:alphaModFix/>
          </a:blip>
          <a:stretch>
            <a:fillRect/>
          </a:stretch>
        </p:blipFill>
        <p:spPr>
          <a:xfrm>
            <a:off x="5087525" y="4149526"/>
            <a:ext cx="6490047" cy="2687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pic>
        <p:nvPicPr>
          <p:cNvPr descr="nakit, para, para taşıma, para birimi içeren bir resim&#10;&#10;Açıklama otomatik olarak oluşturuldu" id="1663" name="Google Shape;1663;p83"/>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664" name="Google Shape;1664;p8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665" name="Google Shape;1665;p8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666" name="Google Shape;1666;p8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667" name="Google Shape;1667;p8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668" name="Google Shape;1668;p8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669" name="Google Shape;1669;p8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670" name="Google Shape;1670;p8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671" name="Google Shape;1671;p8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672" name="Google Shape;1672;p8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673" name="Google Shape;1673;p8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74" name="Google Shape;1674;p8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75" name="Google Shape;1675;p8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676" name="Google Shape;1676;p8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677" name="Google Shape;1677;p8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678" name="Google Shape;1678;p8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679" name="Google Shape;1679;p83"/>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Unweighted</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a:p>
        </p:txBody>
      </p:sp>
      <p:pic>
        <p:nvPicPr>
          <p:cNvPr id="1680" name="Google Shape;1680;p83"/>
          <p:cNvPicPr preferRelativeResize="0"/>
          <p:nvPr/>
        </p:nvPicPr>
        <p:blipFill>
          <a:blip r:embed="rId6">
            <a:alphaModFix/>
          </a:blip>
          <a:stretch>
            <a:fillRect/>
          </a:stretch>
        </p:blipFill>
        <p:spPr>
          <a:xfrm>
            <a:off x="2037875" y="0"/>
            <a:ext cx="6896901" cy="2813801"/>
          </a:xfrm>
          <a:prstGeom prst="rect">
            <a:avLst/>
          </a:prstGeom>
          <a:noFill/>
          <a:ln>
            <a:noFill/>
          </a:ln>
        </p:spPr>
      </p:pic>
      <p:pic>
        <p:nvPicPr>
          <p:cNvPr id="1681" name="Google Shape;1681;p83"/>
          <p:cNvPicPr preferRelativeResize="0"/>
          <p:nvPr/>
        </p:nvPicPr>
        <p:blipFill>
          <a:blip r:embed="rId7">
            <a:alphaModFix/>
          </a:blip>
          <a:stretch>
            <a:fillRect/>
          </a:stretch>
        </p:blipFill>
        <p:spPr>
          <a:xfrm>
            <a:off x="5652250" y="1449425"/>
            <a:ext cx="6513224" cy="2657250"/>
          </a:xfrm>
          <a:prstGeom prst="rect">
            <a:avLst/>
          </a:prstGeom>
          <a:noFill/>
          <a:ln>
            <a:noFill/>
          </a:ln>
        </p:spPr>
      </p:pic>
      <p:pic>
        <p:nvPicPr>
          <p:cNvPr id="1682" name="Google Shape;1682;p83"/>
          <p:cNvPicPr preferRelativeResize="0"/>
          <p:nvPr/>
        </p:nvPicPr>
        <p:blipFill>
          <a:blip r:embed="rId8">
            <a:alphaModFix/>
          </a:blip>
          <a:stretch>
            <a:fillRect/>
          </a:stretch>
        </p:blipFill>
        <p:spPr>
          <a:xfrm>
            <a:off x="5088990" y="4149525"/>
            <a:ext cx="6638734" cy="2708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pic>
        <p:nvPicPr>
          <p:cNvPr descr="nakit, para, para taşıma, para birimi içeren bir resim&#10;&#10;Açıklama otomatik olarak oluşturuldu" id="1687" name="Google Shape;1687;p84"/>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688" name="Google Shape;1688;p8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689" name="Google Shape;1689;p8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690" name="Google Shape;1690;p8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691" name="Google Shape;1691;p8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692" name="Google Shape;1692;p8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693" name="Google Shape;1693;p8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694" name="Google Shape;1694;p8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695" name="Google Shape;1695;p8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696" name="Google Shape;1696;p8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697" name="Google Shape;1697;p8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698" name="Google Shape;1698;p8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699" name="Google Shape;1699;p8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00" name="Google Shape;1700;p8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01" name="Google Shape;1701;p8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02" name="Google Shape;1702;p8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703" name="Google Shape;1703;p84"/>
          <p:cNvSpPr txBox="1"/>
          <p:nvPr/>
        </p:nvSpPr>
        <p:spPr>
          <a:xfrm>
            <a:off x="3295402" y="999506"/>
            <a:ext cx="762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4" name="Google Shape;1704;p84"/>
          <p:cNvSpPr txBox="1"/>
          <p:nvPr/>
        </p:nvSpPr>
        <p:spPr>
          <a:xfrm>
            <a:off x="4757577" y="136810"/>
            <a:ext cx="3530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3600">
                <a:solidFill>
                  <a:schemeClr val="dk1"/>
                </a:solidFill>
                <a:latin typeface="Avenir"/>
                <a:ea typeface="Avenir"/>
                <a:cs typeface="Avenir"/>
                <a:sym typeface="Avenir"/>
              </a:rPr>
              <a:t>Adaboosted </a:t>
            </a:r>
            <a:r>
              <a:rPr b="1" lang="tr-TR" sz="3600">
                <a:solidFill>
                  <a:schemeClr val="dk1"/>
                </a:solidFill>
                <a:latin typeface="Avenir"/>
                <a:ea typeface="Avenir"/>
                <a:cs typeface="Avenir"/>
                <a:sym typeface="Avenir"/>
              </a:rPr>
              <a:t>Naive Bayes</a:t>
            </a:r>
            <a:endParaRPr sz="3200"/>
          </a:p>
        </p:txBody>
      </p:sp>
      <p:sp>
        <p:nvSpPr>
          <p:cNvPr id="1705" name="Google Shape;1705;p84"/>
          <p:cNvSpPr txBox="1"/>
          <p:nvPr/>
        </p:nvSpPr>
        <p:spPr>
          <a:xfrm>
            <a:off x="3295400" y="1990475"/>
            <a:ext cx="7064100" cy="24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solidFill>
                  <a:schemeClr val="dk1"/>
                </a:solidFill>
                <a:latin typeface="Avenir"/>
                <a:ea typeface="Avenir"/>
                <a:cs typeface="Avenir"/>
                <a:sym typeface="Avenir"/>
              </a:rPr>
              <a:t>Adaboost Naive Bayes enhances the Naive Bayes algorithm by addressing its limitations through iterative weighting and model combination. It starts with equal weights for all training samples and iteratively trains Naive Bayes classifiers on weighted datasets, prioritizing misclassified instances. The model's performance determines its weight in the ensemble, with higher weights assigned to more accurate models. Sample weights are adjusted after each iteration to focus on challenging cases, and the final prediction aggregates the weighted outputs of all models. This approach improves accuracy and adaptability to complex datasets but comes with increased computational cost and sensitivity to outliers.</a:t>
            </a:r>
            <a:endParaRPr sz="1700">
              <a:solidFill>
                <a:schemeClr val="dk1"/>
              </a:solidFill>
              <a:latin typeface="Avenir"/>
              <a:ea typeface="Avenir"/>
              <a:cs typeface="Avenir"/>
              <a:sym typeface="Aveni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pic>
        <p:nvPicPr>
          <p:cNvPr descr="nakit, para, para taşıma, para birimi içeren bir resim&#10;&#10;Açıklama otomatik olarak oluşturuldu" id="1710" name="Google Shape;1710;p85"/>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711" name="Google Shape;1711;p8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712" name="Google Shape;1712;p8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713" name="Google Shape;1713;p8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714" name="Google Shape;1714;p8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715" name="Google Shape;1715;p8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716" name="Google Shape;1716;p8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717" name="Google Shape;1717;p8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718" name="Google Shape;1718;p8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719" name="Google Shape;1719;p8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720" name="Google Shape;1720;p8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721" name="Google Shape;1721;p8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722" name="Google Shape;1722;p8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23" name="Google Shape;1723;p8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24" name="Google Shape;1724;p8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25" name="Google Shape;1725;p8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726" name="Google Shape;1726;p85"/>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a:t>
            </a:r>
            <a:r>
              <a:rPr b="1" lang="tr-TR" sz="1800">
                <a:solidFill>
                  <a:schemeClr val="dk1"/>
                </a:solidFill>
                <a:latin typeface="Avenir"/>
                <a:ea typeface="Avenir"/>
                <a:cs typeface="Avenir"/>
                <a:sym typeface="Avenir"/>
              </a:rPr>
              <a:t>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ADASYN</a:t>
            </a:r>
            <a:endParaRPr/>
          </a:p>
        </p:txBody>
      </p:sp>
      <p:pic>
        <p:nvPicPr>
          <p:cNvPr id="1727" name="Google Shape;1727;p85"/>
          <p:cNvPicPr preferRelativeResize="0"/>
          <p:nvPr/>
        </p:nvPicPr>
        <p:blipFill>
          <a:blip r:embed="rId6">
            <a:alphaModFix/>
          </a:blip>
          <a:stretch>
            <a:fillRect/>
          </a:stretch>
        </p:blipFill>
        <p:spPr>
          <a:xfrm>
            <a:off x="2102225" y="18863"/>
            <a:ext cx="7187702" cy="2593400"/>
          </a:xfrm>
          <a:prstGeom prst="rect">
            <a:avLst/>
          </a:prstGeom>
          <a:noFill/>
          <a:ln>
            <a:noFill/>
          </a:ln>
        </p:spPr>
      </p:pic>
      <p:pic>
        <p:nvPicPr>
          <p:cNvPr id="1728" name="Google Shape;1728;p85"/>
          <p:cNvPicPr preferRelativeResize="0"/>
          <p:nvPr/>
        </p:nvPicPr>
        <p:blipFill>
          <a:blip r:embed="rId7">
            <a:alphaModFix/>
          </a:blip>
          <a:stretch>
            <a:fillRect/>
          </a:stretch>
        </p:blipFill>
        <p:spPr>
          <a:xfrm>
            <a:off x="5793422" y="1510700"/>
            <a:ext cx="6449877" cy="2593375"/>
          </a:xfrm>
          <a:prstGeom prst="rect">
            <a:avLst/>
          </a:prstGeom>
          <a:noFill/>
          <a:ln>
            <a:noFill/>
          </a:ln>
        </p:spPr>
      </p:pic>
      <p:pic>
        <p:nvPicPr>
          <p:cNvPr id="1729" name="Google Shape;1729;p85"/>
          <p:cNvPicPr preferRelativeResize="0"/>
          <p:nvPr/>
        </p:nvPicPr>
        <p:blipFill>
          <a:blip r:embed="rId8">
            <a:alphaModFix/>
          </a:blip>
          <a:stretch>
            <a:fillRect/>
          </a:stretch>
        </p:blipFill>
        <p:spPr>
          <a:xfrm>
            <a:off x="4789249" y="4219825"/>
            <a:ext cx="6883951" cy="26568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pic>
        <p:nvPicPr>
          <p:cNvPr descr="nakit, para, para taşıma, para birimi içeren bir resim&#10;&#10;Açıklama otomatik olarak oluşturuldu" id="1734" name="Google Shape;1734;p86"/>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735" name="Google Shape;1735;p8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736" name="Google Shape;1736;p8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737" name="Google Shape;1737;p8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738" name="Google Shape;1738;p8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739" name="Google Shape;1739;p8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740" name="Google Shape;1740;p8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741" name="Google Shape;1741;p8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742" name="Google Shape;1742;p8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743" name="Google Shape;1743;p8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744" name="Google Shape;1744;p8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745" name="Google Shape;1745;p8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746" name="Google Shape;1746;p8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47" name="Google Shape;1747;p8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48" name="Google Shape;1748;p8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49" name="Google Shape;1749;p8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750" name="Google Shape;1750;p86"/>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Clusterbased</a:t>
            </a:r>
            <a:endParaRPr b="1" sz="1800">
              <a:solidFill>
                <a:schemeClr val="dk1"/>
              </a:solidFill>
              <a:latin typeface="Avenir"/>
              <a:ea typeface="Avenir"/>
              <a:cs typeface="Avenir"/>
              <a:sym typeface="Avenir"/>
            </a:endParaRPr>
          </a:p>
        </p:txBody>
      </p:sp>
      <p:pic>
        <p:nvPicPr>
          <p:cNvPr id="1751" name="Google Shape;1751;p86"/>
          <p:cNvPicPr preferRelativeResize="0"/>
          <p:nvPr/>
        </p:nvPicPr>
        <p:blipFill>
          <a:blip r:embed="rId6">
            <a:alphaModFix/>
          </a:blip>
          <a:stretch>
            <a:fillRect/>
          </a:stretch>
        </p:blipFill>
        <p:spPr>
          <a:xfrm>
            <a:off x="1828625" y="29900"/>
            <a:ext cx="7278947" cy="2744375"/>
          </a:xfrm>
          <a:prstGeom prst="rect">
            <a:avLst/>
          </a:prstGeom>
          <a:noFill/>
          <a:ln>
            <a:noFill/>
          </a:ln>
        </p:spPr>
      </p:pic>
      <p:pic>
        <p:nvPicPr>
          <p:cNvPr id="1752" name="Google Shape;1752;p86"/>
          <p:cNvPicPr preferRelativeResize="0"/>
          <p:nvPr/>
        </p:nvPicPr>
        <p:blipFill>
          <a:blip r:embed="rId7">
            <a:alphaModFix/>
          </a:blip>
          <a:stretch>
            <a:fillRect/>
          </a:stretch>
        </p:blipFill>
        <p:spPr>
          <a:xfrm>
            <a:off x="5846300" y="1527675"/>
            <a:ext cx="6319176" cy="2744375"/>
          </a:xfrm>
          <a:prstGeom prst="rect">
            <a:avLst/>
          </a:prstGeom>
          <a:noFill/>
          <a:ln>
            <a:noFill/>
          </a:ln>
        </p:spPr>
      </p:pic>
      <p:pic>
        <p:nvPicPr>
          <p:cNvPr id="1753" name="Google Shape;1753;p86"/>
          <p:cNvPicPr preferRelativeResize="0"/>
          <p:nvPr/>
        </p:nvPicPr>
        <p:blipFill>
          <a:blip r:embed="rId8">
            <a:alphaModFix/>
          </a:blip>
          <a:stretch>
            <a:fillRect/>
          </a:stretch>
        </p:blipFill>
        <p:spPr>
          <a:xfrm>
            <a:off x="4889925" y="4309031"/>
            <a:ext cx="6760726" cy="254896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descr="nakit, para, para taşıma, para birimi içeren bir resim&#10;&#10;Açıklama otomatik olarak oluşturuldu" id="1758" name="Google Shape;1758;p87"/>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759" name="Google Shape;1759;p8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760" name="Google Shape;1760;p8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761" name="Google Shape;1761;p8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762" name="Google Shape;1762;p8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763" name="Google Shape;1763;p8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764" name="Google Shape;1764;p8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765" name="Google Shape;1765;p8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766" name="Google Shape;1766;p8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767" name="Google Shape;1767;p8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768" name="Google Shape;1768;p8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769" name="Google Shape;1769;p8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770" name="Google Shape;1770;p8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71" name="Google Shape;1771;p8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72" name="Google Shape;1772;p8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73" name="Google Shape;1773;p8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774" name="Google Shape;1774;p87"/>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Nearmiss</a:t>
            </a:r>
            <a:endParaRPr b="1" sz="1800">
              <a:solidFill>
                <a:schemeClr val="dk1"/>
              </a:solidFill>
              <a:latin typeface="Avenir"/>
              <a:ea typeface="Avenir"/>
              <a:cs typeface="Avenir"/>
              <a:sym typeface="Avenir"/>
            </a:endParaRPr>
          </a:p>
        </p:txBody>
      </p:sp>
      <p:pic>
        <p:nvPicPr>
          <p:cNvPr id="1775" name="Google Shape;1775;p87"/>
          <p:cNvPicPr preferRelativeResize="0"/>
          <p:nvPr/>
        </p:nvPicPr>
        <p:blipFill>
          <a:blip r:embed="rId6">
            <a:alphaModFix/>
          </a:blip>
          <a:stretch>
            <a:fillRect/>
          </a:stretch>
        </p:blipFill>
        <p:spPr>
          <a:xfrm>
            <a:off x="2208000" y="0"/>
            <a:ext cx="5826887" cy="2773375"/>
          </a:xfrm>
          <a:prstGeom prst="rect">
            <a:avLst/>
          </a:prstGeom>
          <a:noFill/>
          <a:ln>
            <a:noFill/>
          </a:ln>
        </p:spPr>
      </p:pic>
      <p:pic>
        <p:nvPicPr>
          <p:cNvPr id="1776" name="Google Shape;1776;p87"/>
          <p:cNvPicPr preferRelativeResize="0"/>
          <p:nvPr/>
        </p:nvPicPr>
        <p:blipFill>
          <a:blip r:embed="rId7">
            <a:alphaModFix/>
          </a:blip>
          <a:stretch>
            <a:fillRect/>
          </a:stretch>
        </p:blipFill>
        <p:spPr>
          <a:xfrm>
            <a:off x="6099300" y="1209125"/>
            <a:ext cx="5826874" cy="2773380"/>
          </a:xfrm>
          <a:prstGeom prst="rect">
            <a:avLst/>
          </a:prstGeom>
          <a:noFill/>
          <a:ln>
            <a:noFill/>
          </a:ln>
        </p:spPr>
      </p:pic>
      <p:pic>
        <p:nvPicPr>
          <p:cNvPr id="1777" name="Google Shape;1777;p87"/>
          <p:cNvPicPr preferRelativeResize="0"/>
          <p:nvPr/>
        </p:nvPicPr>
        <p:blipFill>
          <a:blip r:embed="rId8">
            <a:alphaModFix/>
          </a:blip>
          <a:stretch>
            <a:fillRect/>
          </a:stretch>
        </p:blipFill>
        <p:spPr>
          <a:xfrm>
            <a:off x="4705539" y="4022550"/>
            <a:ext cx="5911861" cy="28138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pic>
        <p:nvPicPr>
          <p:cNvPr descr="nakit, para, para taşıma, para birimi içeren bir resim&#10;&#10;Açıklama otomatik olarak oluşturuldu" id="1782" name="Google Shape;1782;p88"/>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783" name="Google Shape;1783;p88"/>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784" name="Google Shape;1784;p88"/>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785" name="Google Shape;1785;p88"/>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786" name="Google Shape;1786;p88"/>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787" name="Google Shape;1787;p88"/>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788" name="Google Shape;1788;p88"/>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789" name="Google Shape;1789;p88"/>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790" name="Google Shape;1790;p88"/>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791" name="Google Shape;1791;p88"/>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792" name="Google Shape;1792;p88"/>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793" name="Google Shape;1793;p88"/>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794" name="Google Shape;1794;p88"/>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795" name="Google Shape;1795;p88"/>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796" name="Google Shape;1796;p88"/>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797" name="Google Shape;1797;p88"/>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798" name="Google Shape;1798;p88"/>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SMOTE</a:t>
            </a:r>
            <a:endParaRPr b="1" sz="1800">
              <a:solidFill>
                <a:schemeClr val="dk1"/>
              </a:solidFill>
              <a:latin typeface="Avenir"/>
              <a:ea typeface="Avenir"/>
              <a:cs typeface="Avenir"/>
              <a:sym typeface="Avenir"/>
            </a:endParaRPr>
          </a:p>
        </p:txBody>
      </p:sp>
      <p:pic>
        <p:nvPicPr>
          <p:cNvPr id="1799" name="Google Shape;1799;p88"/>
          <p:cNvPicPr preferRelativeResize="0"/>
          <p:nvPr/>
        </p:nvPicPr>
        <p:blipFill>
          <a:blip r:embed="rId6">
            <a:alphaModFix/>
          </a:blip>
          <a:stretch>
            <a:fillRect/>
          </a:stretch>
        </p:blipFill>
        <p:spPr>
          <a:xfrm>
            <a:off x="2310725" y="0"/>
            <a:ext cx="6356626" cy="2607926"/>
          </a:xfrm>
          <a:prstGeom prst="rect">
            <a:avLst/>
          </a:prstGeom>
          <a:noFill/>
          <a:ln>
            <a:noFill/>
          </a:ln>
        </p:spPr>
      </p:pic>
      <p:pic>
        <p:nvPicPr>
          <p:cNvPr id="1800" name="Google Shape;1800;p88"/>
          <p:cNvPicPr preferRelativeResize="0"/>
          <p:nvPr/>
        </p:nvPicPr>
        <p:blipFill>
          <a:blip r:embed="rId7">
            <a:alphaModFix/>
          </a:blip>
          <a:stretch>
            <a:fillRect/>
          </a:stretch>
        </p:blipFill>
        <p:spPr>
          <a:xfrm>
            <a:off x="5966925" y="1313225"/>
            <a:ext cx="6198549" cy="2543100"/>
          </a:xfrm>
          <a:prstGeom prst="rect">
            <a:avLst/>
          </a:prstGeom>
          <a:noFill/>
          <a:ln>
            <a:noFill/>
          </a:ln>
        </p:spPr>
      </p:pic>
      <p:pic>
        <p:nvPicPr>
          <p:cNvPr id="1801" name="Google Shape;1801;p88"/>
          <p:cNvPicPr preferRelativeResize="0"/>
          <p:nvPr/>
        </p:nvPicPr>
        <p:blipFill>
          <a:blip r:embed="rId8">
            <a:alphaModFix/>
          </a:blip>
          <a:stretch>
            <a:fillRect/>
          </a:stretch>
        </p:blipFill>
        <p:spPr>
          <a:xfrm>
            <a:off x="5005925" y="3920640"/>
            <a:ext cx="7159551" cy="29373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pic>
        <p:nvPicPr>
          <p:cNvPr descr="nakit, para, para taşıma, para birimi içeren bir resim&#10;&#10;Açıklama otomatik olarak oluşturuldu" id="1806" name="Google Shape;1806;p89"/>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807" name="Google Shape;1807;p89"/>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808" name="Google Shape;1808;p89"/>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809" name="Google Shape;1809;p89"/>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810" name="Google Shape;1810;p89"/>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811" name="Google Shape;1811;p89"/>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812" name="Google Shape;1812;p89"/>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813" name="Google Shape;1813;p89"/>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814" name="Google Shape;1814;p89"/>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815" name="Google Shape;1815;p89"/>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816" name="Google Shape;1816;p89"/>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817" name="Google Shape;1817;p89"/>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818" name="Google Shape;1818;p89"/>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819" name="Google Shape;1819;p89"/>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820" name="Google Shape;1820;p89"/>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821" name="Google Shape;1821;p89"/>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822" name="Google Shape;1822;p89"/>
          <p:cNvSpPr txBox="1"/>
          <p:nvPr/>
        </p:nvSpPr>
        <p:spPr>
          <a:xfrm>
            <a:off x="237506" y="3226129"/>
            <a:ext cx="274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Unweighted</a:t>
            </a:r>
            <a:endParaRPr b="1" sz="1800">
              <a:solidFill>
                <a:schemeClr val="dk1"/>
              </a:solidFill>
              <a:latin typeface="Avenir"/>
              <a:ea typeface="Avenir"/>
              <a:cs typeface="Avenir"/>
              <a:sym typeface="Avenir"/>
            </a:endParaRPr>
          </a:p>
        </p:txBody>
      </p:sp>
      <p:pic>
        <p:nvPicPr>
          <p:cNvPr id="1823" name="Google Shape;1823;p89"/>
          <p:cNvPicPr preferRelativeResize="0"/>
          <p:nvPr/>
        </p:nvPicPr>
        <p:blipFill>
          <a:blip r:embed="rId6">
            <a:alphaModFix/>
          </a:blip>
          <a:stretch>
            <a:fillRect/>
          </a:stretch>
        </p:blipFill>
        <p:spPr>
          <a:xfrm>
            <a:off x="2102225" y="0"/>
            <a:ext cx="6934774" cy="2617001"/>
          </a:xfrm>
          <a:prstGeom prst="rect">
            <a:avLst/>
          </a:prstGeom>
          <a:noFill/>
          <a:ln>
            <a:noFill/>
          </a:ln>
        </p:spPr>
      </p:pic>
      <p:pic>
        <p:nvPicPr>
          <p:cNvPr id="1824" name="Google Shape;1824;p89"/>
          <p:cNvPicPr preferRelativeResize="0"/>
          <p:nvPr/>
        </p:nvPicPr>
        <p:blipFill>
          <a:blip r:embed="rId7">
            <a:alphaModFix/>
          </a:blip>
          <a:stretch>
            <a:fillRect/>
          </a:stretch>
        </p:blipFill>
        <p:spPr>
          <a:xfrm>
            <a:off x="5848575" y="1527675"/>
            <a:ext cx="6075849" cy="2617001"/>
          </a:xfrm>
          <a:prstGeom prst="rect">
            <a:avLst/>
          </a:prstGeom>
          <a:noFill/>
          <a:ln>
            <a:noFill/>
          </a:ln>
        </p:spPr>
      </p:pic>
      <p:pic>
        <p:nvPicPr>
          <p:cNvPr id="1825" name="Google Shape;1825;p89"/>
          <p:cNvPicPr preferRelativeResize="0"/>
          <p:nvPr/>
        </p:nvPicPr>
        <p:blipFill>
          <a:blip r:embed="rId8">
            <a:alphaModFix/>
          </a:blip>
          <a:stretch>
            <a:fillRect/>
          </a:stretch>
        </p:blipFill>
        <p:spPr>
          <a:xfrm>
            <a:off x="5192875" y="4298057"/>
            <a:ext cx="6731550" cy="254031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pic>
        <p:nvPicPr>
          <p:cNvPr descr="nakit, para, para taşıma, para birimi içeren bir resim&#10;&#10;Açıklama otomatik olarak oluşturuldu" id="1830" name="Google Shape;1830;p90"/>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831" name="Google Shape;1831;p90"/>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832" name="Google Shape;1832;p90"/>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833" name="Google Shape;1833;p90"/>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834" name="Google Shape;1834;p90"/>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835" name="Google Shape;1835;p90"/>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836" name="Google Shape;1836;p90"/>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837" name="Google Shape;1837;p90"/>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838" name="Google Shape;1838;p90"/>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839" name="Google Shape;1839;p90"/>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840" name="Google Shape;1840;p90"/>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841" name="Google Shape;1841;p90"/>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842" name="Google Shape;1842;p90"/>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843" name="Google Shape;1843;p90"/>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844" name="Google Shape;1844;p90"/>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845" name="Google Shape;1845;p90"/>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846" name="Google Shape;1846;p90"/>
          <p:cNvSpPr txBox="1"/>
          <p:nvPr/>
        </p:nvSpPr>
        <p:spPr>
          <a:xfrm>
            <a:off x="237506" y="3226129"/>
            <a:ext cx="2743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ADASYN</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b="1" sz="1800">
              <a:solidFill>
                <a:schemeClr val="dk1"/>
              </a:solidFill>
              <a:latin typeface="Avenir"/>
              <a:ea typeface="Avenir"/>
              <a:cs typeface="Avenir"/>
              <a:sym typeface="Avenir"/>
            </a:endParaRPr>
          </a:p>
        </p:txBody>
      </p:sp>
      <p:pic>
        <p:nvPicPr>
          <p:cNvPr id="1847" name="Google Shape;1847;p90"/>
          <p:cNvPicPr preferRelativeResize="0"/>
          <p:nvPr/>
        </p:nvPicPr>
        <p:blipFill>
          <a:blip r:embed="rId6">
            <a:alphaModFix/>
          </a:blip>
          <a:stretch>
            <a:fillRect/>
          </a:stretch>
        </p:blipFill>
        <p:spPr>
          <a:xfrm>
            <a:off x="2256646" y="12803"/>
            <a:ext cx="6818651" cy="2667351"/>
          </a:xfrm>
          <a:prstGeom prst="rect">
            <a:avLst/>
          </a:prstGeom>
          <a:noFill/>
          <a:ln>
            <a:noFill/>
          </a:ln>
        </p:spPr>
      </p:pic>
      <p:pic>
        <p:nvPicPr>
          <p:cNvPr id="1848" name="Google Shape;1848;p90"/>
          <p:cNvPicPr preferRelativeResize="0"/>
          <p:nvPr/>
        </p:nvPicPr>
        <p:blipFill>
          <a:blip r:embed="rId7">
            <a:alphaModFix/>
          </a:blip>
          <a:stretch>
            <a:fillRect/>
          </a:stretch>
        </p:blipFill>
        <p:spPr>
          <a:xfrm>
            <a:off x="5914450" y="1444601"/>
            <a:ext cx="6523402" cy="2551800"/>
          </a:xfrm>
          <a:prstGeom prst="rect">
            <a:avLst/>
          </a:prstGeom>
          <a:noFill/>
          <a:ln>
            <a:noFill/>
          </a:ln>
        </p:spPr>
      </p:pic>
      <p:pic>
        <p:nvPicPr>
          <p:cNvPr id="1849" name="Google Shape;1849;p90"/>
          <p:cNvPicPr preferRelativeResize="0"/>
          <p:nvPr/>
        </p:nvPicPr>
        <p:blipFill>
          <a:blip r:embed="rId8">
            <a:alphaModFix/>
          </a:blip>
          <a:stretch>
            <a:fillRect/>
          </a:stretch>
        </p:blipFill>
        <p:spPr>
          <a:xfrm>
            <a:off x="4552325" y="3996410"/>
            <a:ext cx="7315199" cy="286158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descr="nakit, para, para taşıma, para birimi içeren bir resim&#10;&#10;Açıklama otomatik olarak oluşturuldu" id="1854" name="Google Shape;1854;p91"/>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855" name="Google Shape;1855;p91"/>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856" name="Google Shape;1856;p9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857" name="Google Shape;1857;p91"/>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858" name="Google Shape;1858;p91"/>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859" name="Google Shape;1859;p9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860" name="Google Shape;1860;p91"/>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861" name="Google Shape;1861;p9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862" name="Google Shape;1862;p9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863" name="Google Shape;1863;p9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864" name="Google Shape;1864;p9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865" name="Google Shape;1865;p9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866" name="Google Shape;1866;p9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867" name="Google Shape;1867;p9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868" name="Google Shape;1868;p9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869" name="Google Shape;1869;p9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870" name="Google Shape;1870;p91"/>
          <p:cNvSpPr txBox="1"/>
          <p:nvPr/>
        </p:nvSpPr>
        <p:spPr>
          <a:xfrm>
            <a:off x="237506" y="3226129"/>
            <a:ext cx="2743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Clusterbased</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b="1" sz="1800">
              <a:solidFill>
                <a:schemeClr val="dk1"/>
              </a:solidFill>
              <a:latin typeface="Avenir"/>
              <a:ea typeface="Avenir"/>
              <a:cs typeface="Avenir"/>
              <a:sym typeface="Avenir"/>
            </a:endParaRPr>
          </a:p>
        </p:txBody>
      </p:sp>
      <p:pic>
        <p:nvPicPr>
          <p:cNvPr id="1871" name="Google Shape;1871;p91"/>
          <p:cNvPicPr preferRelativeResize="0"/>
          <p:nvPr/>
        </p:nvPicPr>
        <p:blipFill>
          <a:blip r:embed="rId6">
            <a:alphaModFix/>
          </a:blip>
          <a:stretch>
            <a:fillRect/>
          </a:stretch>
        </p:blipFill>
        <p:spPr>
          <a:xfrm>
            <a:off x="2044350" y="-62063"/>
            <a:ext cx="7013356" cy="2755250"/>
          </a:xfrm>
          <a:prstGeom prst="rect">
            <a:avLst/>
          </a:prstGeom>
          <a:noFill/>
          <a:ln>
            <a:noFill/>
          </a:ln>
        </p:spPr>
      </p:pic>
      <p:pic>
        <p:nvPicPr>
          <p:cNvPr id="1872" name="Google Shape;1872;p91"/>
          <p:cNvPicPr preferRelativeResize="0"/>
          <p:nvPr/>
        </p:nvPicPr>
        <p:blipFill>
          <a:blip r:embed="rId7">
            <a:alphaModFix/>
          </a:blip>
          <a:stretch>
            <a:fillRect/>
          </a:stretch>
        </p:blipFill>
        <p:spPr>
          <a:xfrm>
            <a:off x="5843675" y="1264600"/>
            <a:ext cx="6659649" cy="2755249"/>
          </a:xfrm>
          <a:prstGeom prst="rect">
            <a:avLst/>
          </a:prstGeom>
          <a:noFill/>
          <a:ln>
            <a:noFill/>
          </a:ln>
        </p:spPr>
      </p:pic>
      <p:pic>
        <p:nvPicPr>
          <p:cNvPr id="1873" name="Google Shape;1873;p91"/>
          <p:cNvPicPr preferRelativeResize="0"/>
          <p:nvPr/>
        </p:nvPicPr>
        <p:blipFill>
          <a:blip r:embed="rId8">
            <a:alphaModFix/>
          </a:blip>
          <a:stretch>
            <a:fillRect/>
          </a:stretch>
        </p:blipFill>
        <p:spPr>
          <a:xfrm>
            <a:off x="4602950" y="4019850"/>
            <a:ext cx="7297174" cy="2816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metin, ekran görüntüsü, çizgi içeren bir resim&#10;&#10;Açıklama otomatik olarak oluşturuldu" id="273" name="Google Shape;273;p20"/>
          <p:cNvPicPr preferRelativeResize="0"/>
          <p:nvPr/>
        </p:nvPicPr>
        <p:blipFill rotWithShape="1">
          <a:blip r:embed="rId3">
            <a:alphaModFix/>
          </a:blip>
          <a:srcRect b="-177" l="23" r="9710" t="0"/>
          <a:stretch/>
        </p:blipFill>
        <p:spPr>
          <a:xfrm>
            <a:off x="1612949" y="656124"/>
            <a:ext cx="9844084" cy="5618742"/>
          </a:xfrm>
          <a:prstGeom prst="rect">
            <a:avLst/>
          </a:prstGeom>
          <a:noFill/>
          <a:ln>
            <a:noFill/>
          </a:ln>
        </p:spPr>
      </p:pic>
      <p:pic>
        <p:nvPicPr>
          <p:cNvPr descr="nakit, para, para taşıma, para birimi içeren bir resim&#10;&#10;Açıklama otomatik olarak oluşturuldu" id="274" name="Google Shape;274;p20"/>
          <p:cNvPicPr preferRelativeResize="0"/>
          <p:nvPr>
            <p:ph idx="1" type="body"/>
          </p:nvPr>
        </p:nvPicPr>
        <p:blipFill rotWithShape="1">
          <a:blip r:embed="rId4">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275" name="Google Shape;275;p20"/>
          <p:cNvPicPr preferRelativeResize="0"/>
          <p:nvPr/>
        </p:nvPicPr>
        <p:blipFill rotWithShape="1">
          <a:blip r:embed="rId4">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276" name="Google Shape;276;p20"/>
          <p:cNvPicPr preferRelativeResize="0"/>
          <p:nvPr/>
        </p:nvPicPr>
        <p:blipFill rotWithShape="1">
          <a:blip r:embed="rId4">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277" name="Google Shape;277;p20"/>
          <p:cNvPicPr preferRelativeResize="0"/>
          <p:nvPr/>
        </p:nvPicPr>
        <p:blipFill rotWithShape="1">
          <a:blip r:embed="rId4">
            <a:alphaModFix/>
          </a:blip>
          <a:srcRect b="0" l="0" r="0" t="0"/>
          <a:stretch/>
        </p:blipFill>
        <p:spPr>
          <a:xfrm>
            <a:off x="1423229" y="5044013"/>
            <a:ext cx="1867296" cy="1244864"/>
          </a:xfrm>
          <a:prstGeom prst="rect">
            <a:avLst/>
          </a:prstGeom>
          <a:noFill/>
          <a:ln>
            <a:noFill/>
          </a:ln>
        </p:spPr>
      </p:pic>
      <p:pic>
        <p:nvPicPr>
          <p:cNvPr descr="insan yüzü, metin, nakit, para içeren bir resim" id="278" name="Google Shape;278;p20"/>
          <p:cNvPicPr preferRelativeResize="0"/>
          <p:nvPr/>
        </p:nvPicPr>
        <p:blipFill rotWithShape="1">
          <a:blip r:embed="rId5">
            <a:alphaModFix/>
          </a:blip>
          <a:srcRect b="0" l="0" r="0" t="0"/>
          <a:stretch/>
        </p:blipFill>
        <p:spPr>
          <a:xfrm>
            <a:off x="1609420" y="5131946"/>
            <a:ext cx="2442691" cy="1616487"/>
          </a:xfrm>
          <a:prstGeom prst="rect">
            <a:avLst/>
          </a:prstGeom>
          <a:noFill/>
          <a:ln>
            <a:noFill/>
          </a:ln>
        </p:spPr>
      </p:pic>
      <p:pic>
        <p:nvPicPr>
          <p:cNvPr descr="insan yüzü, metin, nakit, para içeren bir resim" id="279" name="Google Shape;279;p20"/>
          <p:cNvPicPr preferRelativeResize="0"/>
          <p:nvPr/>
        </p:nvPicPr>
        <p:blipFill rotWithShape="1">
          <a:blip r:embed="rId5">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280" name="Google Shape;280;p20"/>
          <p:cNvPicPr preferRelativeResize="0"/>
          <p:nvPr/>
        </p:nvPicPr>
        <p:blipFill rotWithShape="1">
          <a:blip r:embed="rId6">
            <a:alphaModFix/>
          </a:blip>
          <a:srcRect b="0" l="0" r="0" t="0"/>
          <a:stretch/>
        </p:blipFill>
        <p:spPr>
          <a:xfrm>
            <a:off x="-250308" y="-183336"/>
            <a:ext cx="2404936" cy="1711022"/>
          </a:xfrm>
          <a:prstGeom prst="rect">
            <a:avLst/>
          </a:prstGeom>
          <a:noFill/>
          <a:ln>
            <a:noFill/>
          </a:ln>
        </p:spPr>
      </p:pic>
      <p:pic>
        <p:nvPicPr>
          <p:cNvPr descr="insan yüzü, metin, nakit, para içeren bir resim" id="281" name="Google Shape;281;p20"/>
          <p:cNvPicPr preferRelativeResize="0"/>
          <p:nvPr/>
        </p:nvPicPr>
        <p:blipFill rotWithShape="1">
          <a:blip r:embed="rId5">
            <a:alphaModFix/>
          </a:blip>
          <a:srcRect b="0" l="0" r="0" t="0"/>
          <a:stretch/>
        </p:blipFill>
        <p:spPr>
          <a:xfrm>
            <a:off x="-72125" y="5221886"/>
            <a:ext cx="2442691" cy="1616487"/>
          </a:xfrm>
          <a:prstGeom prst="rect">
            <a:avLst/>
          </a:prstGeom>
          <a:noFill/>
          <a:ln>
            <a:noFill/>
          </a:ln>
        </p:spPr>
      </p:pic>
      <p:pic>
        <p:nvPicPr>
          <p:cNvPr descr="insan yüzü, metin, nakit, para içeren bir resim" id="282" name="Google Shape;282;p20"/>
          <p:cNvPicPr preferRelativeResize="0"/>
          <p:nvPr/>
        </p:nvPicPr>
        <p:blipFill rotWithShape="1">
          <a:blip r:embed="rId5">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283" name="Google Shape;283;p20"/>
          <p:cNvPicPr preferRelativeResize="0"/>
          <p:nvPr/>
        </p:nvPicPr>
        <p:blipFill rotWithShape="1">
          <a:blip r:embed="rId6">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84" name="Google Shape;284;p20"/>
          <p:cNvPicPr preferRelativeResize="0"/>
          <p:nvPr/>
        </p:nvPicPr>
        <p:blipFill rotWithShape="1">
          <a:blip r:embed="rId6">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285" name="Google Shape;285;p20"/>
          <p:cNvPicPr preferRelativeResize="0"/>
          <p:nvPr/>
        </p:nvPicPr>
        <p:blipFill rotWithShape="1">
          <a:blip r:embed="rId6">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286" name="Google Shape;286;p20"/>
          <p:cNvPicPr preferRelativeResize="0"/>
          <p:nvPr/>
        </p:nvPicPr>
        <p:blipFill rotWithShape="1">
          <a:blip r:embed="rId6">
            <a:alphaModFix/>
          </a:blip>
          <a:srcRect b="0" l="0" r="0" t="0"/>
          <a:stretch/>
        </p:blipFill>
        <p:spPr>
          <a:xfrm rot="2220000">
            <a:off x="10259050" y="-197530"/>
            <a:ext cx="2404936" cy="171102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pic>
        <p:nvPicPr>
          <p:cNvPr descr="nakit, para, para taşıma, para birimi içeren bir resim&#10;&#10;Açıklama otomatik olarak oluşturuldu" id="1878" name="Google Shape;1878;p92"/>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879" name="Google Shape;1879;p92"/>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880" name="Google Shape;1880;p92"/>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881" name="Google Shape;1881;p92"/>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882" name="Google Shape;1882;p92"/>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883" name="Google Shape;1883;p92"/>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884" name="Google Shape;1884;p92"/>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885" name="Google Shape;1885;p92"/>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886" name="Google Shape;1886;p92"/>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887" name="Google Shape;1887;p92"/>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888" name="Google Shape;1888;p92"/>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889" name="Google Shape;1889;p92"/>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890" name="Google Shape;1890;p92"/>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891" name="Google Shape;1891;p92"/>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892" name="Google Shape;1892;p92"/>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893" name="Google Shape;1893;p92"/>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894" name="Google Shape;1894;p92"/>
          <p:cNvSpPr txBox="1"/>
          <p:nvPr/>
        </p:nvSpPr>
        <p:spPr>
          <a:xfrm>
            <a:off x="237506" y="3226129"/>
            <a:ext cx="2743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Nearmiss</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b="1" sz="1800">
              <a:solidFill>
                <a:schemeClr val="dk1"/>
              </a:solidFill>
              <a:latin typeface="Avenir"/>
              <a:ea typeface="Avenir"/>
              <a:cs typeface="Avenir"/>
              <a:sym typeface="Avenir"/>
            </a:endParaRPr>
          </a:p>
        </p:txBody>
      </p:sp>
      <p:pic>
        <p:nvPicPr>
          <p:cNvPr id="1895" name="Google Shape;1895;p92"/>
          <p:cNvPicPr preferRelativeResize="0"/>
          <p:nvPr/>
        </p:nvPicPr>
        <p:blipFill>
          <a:blip r:embed="rId6">
            <a:alphaModFix/>
          </a:blip>
          <a:stretch>
            <a:fillRect/>
          </a:stretch>
        </p:blipFill>
        <p:spPr>
          <a:xfrm>
            <a:off x="1930776" y="-36425"/>
            <a:ext cx="6665743" cy="2641775"/>
          </a:xfrm>
          <a:prstGeom prst="rect">
            <a:avLst/>
          </a:prstGeom>
          <a:noFill/>
          <a:ln>
            <a:noFill/>
          </a:ln>
        </p:spPr>
      </p:pic>
      <p:pic>
        <p:nvPicPr>
          <p:cNvPr id="1896" name="Google Shape;1896;p92"/>
          <p:cNvPicPr preferRelativeResize="0"/>
          <p:nvPr/>
        </p:nvPicPr>
        <p:blipFill>
          <a:blip r:embed="rId7">
            <a:alphaModFix/>
          </a:blip>
          <a:stretch>
            <a:fillRect/>
          </a:stretch>
        </p:blipFill>
        <p:spPr>
          <a:xfrm>
            <a:off x="5594241" y="1300919"/>
            <a:ext cx="6665824" cy="2641778"/>
          </a:xfrm>
          <a:prstGeom prst="rect">
            <a:avLst/>
          </a:prstGeom>
          <a:noFill/>
          <a:ln>
            <a:noFill/>
          </a:ln>
        </p:spPr>
      </p:pic>
      <p:pic>
        <p:nvPicPr>
          <p:cNvPr id="1897" name="Google Shape;1897;p92"/>
          <p:cNvPicPr preferRelativeResize="0"/>
          <p:nvPr/>
        </p:nvPicPr>
        <p:blipFill>
          <a:blip r:embed="rId8">
            <a:alphaModFix/>
          </a:blip>
          <a:stretch>
            <a:fillRect/>
          </a:stretch>
        </p:blipFill>
        <p:spPr>
          <a:xfrm>
            <a:off x="4897525" y="4137671"/>
            <a:ext cx="6809352" cy="269869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descr="nakit, para, para taşıma, para birimi içeren bir resim&#10;&#10;Açıklama otomatik olarak oluşturuldu" id="1902" name="Google Shape;1902;p93"/>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903" name="Google Shape;1903;p93"/>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04" name="Google Shape;1904;p93"/>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905" name="Google Shape;1905;p93"/>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906" name="Google Shape;1906;p93"/>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907" name="Google Shape;1907;p93"/>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908" name="Google Shape;1908;p93"/>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909" name="Google Shape;1909;p93"/>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910" name="Google Shape;1910;p93"/>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911" name="Google Shape;1911;p93"/>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912" name="Google Shape;1912;p93"/>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913" name="Google Shape;1913;p93"/>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914" name="Google Shape;1914;p93"/>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915" name="Google Shape;1915;p93"/>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916" name="Google Shape;1916;p93"/>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917" name="Google Shape;1917;p93"/>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918" name="Google Shape;1918;p93"/>
          <p:cNvSpPr txBox="1"/>
          <p:nvPr/>
        </p:nvSpPr>
        <p:spPr>
          <a:xfrm>
            <a:off x="237506" y="3226129"/>
            <a:ext cx="2743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SMOTE</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b="1" sz="1800">
              <a:solidFill>
                <a:schemeClr val="dk1"/>
              </a:solidFill>
              <a:latin typeface="Avenir"/>
              <a:ea typeface="Avenir"/>
              <a:cs typeface="Avenir"/>
              <a:sym typeface="Avenir"/>
            </a:endParaRPr>
          </a:p>
        </p:txBody>
      </p:sp>
      <p:pic>
        <p:nvPicPr>
          <p:cNvPr id="1919" name="Google Shape;1919;p93"/>
          <p:cNvPicPr preferRelativeResize="0"/>
          <p:nvPr/>
        </p:nvPicPr>
        <p:blipFill>
          <a:blip r:embed="rId6">
            <a:alphaModFix/>
          </a:blip>
          <a:stretch>
            <a:fillRect/>
          </a:stretch>
        </p:blipFill>
        <p:spPr>
          <a:xfrm>
            <a:off x="1973075" y="0"/>
            <a:ext cx="7242001" cy="2738633"/>
          </a:xfrm>
          <a:prstGeom prst="rect">
            <a:avLst/>
          </a:prstGeom>
          <a:noFill/>
          <a:ln>
            <a:noFill/>
          </a:ln>
        </p:spPr>
      </p:pic>
      <p:pic>
        <p:nvPicPr>
          <p:cNvPr id="1920" name="Google Shape;1920;p93"/>
          <p:cNvPicPr preferRelativeResize="0"/>
          <p:nvPr/>
        </p:nvPicPr>
        <p:blipFill>
          <a:blip r:embed="rId7">
            <a:alphaModFix/>
          </a:blip>
          <a:stretch>
            <a:fillRect/>
          </a:stretch>
        </p:blipFill>
        <p:spPr>
          <a:xfrm>
            <a:off x="5759700" y="1432875"/>
            <a:ext cx="6507235" cy="2738625"/>
          </a:xfrm>
          <a:prstGeom prst="rect">
            <a:avLst/>
          </a:prstGeom>
          <a:noFill/>
          <a:ln>
            <a:noFill/>
          </a:ln>
        </p:spPr>
      </p:pic>
      <p:pic>
        <p:nvPicPr>
          <p:cNvPr id="1921" name="Google Shape;1921;p93"/>
          <p:cNvPicPr preferRelativeResize="0"/>
          <p:nvPr/>
        </p:nvPicPr>
        <p:blipFill>
          <a:blip r:embed="rId8">
            <a:alphaModFix/>
          </a:blip>
          <a:stretch>
            <a:fillRect/>
          </a:stretch>
        </p:blipFill>
        <p:spPr>
          <a:xfrm>
            <a:off x="4462316" y="4128800"/>
            <a:ext cx="7129133" cy="26959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pic>
        <p:nvPicPr>
          <p:cNvPr descr="nakit, para, para taşıma, para birimi içeren bir resim&#10;&#10;Açıklama otomatik olarak oluşturuldu" id="1926" name="Google Shape;1926;p94"/>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927" name="Google Shape;1927;p94"/>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28" name="Google Shape;1928;p94"/>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929" name="Google Shape;1929;p94"/>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930" name="Google Shape;1930;p94"/>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931" name="Google Shape;1931;p94"/>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932" name="Google Shape;1932;p94"/>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933" name="Google Shape;1933;p94"/>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934" name="Google Shape;1934;p94"/>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935" name="Google Shape;1935;p94"/>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936" name="Google Shape;1936;p94"/>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937" name="Google Shape;1937;p94"/>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938" name="Google Shape;1938;p94"/>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939" name="Google Shape;1939;p94"/>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940" name="Google Shape;1940;p94"/>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941" name="Google Shape;1941;p94"/>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942" name="Google Shape;1942;p94"/>
          <p:cNvSpPr txBox="1"/>
          <p:nvPr/>
        </p:nvSpPr>
        <p:spPr>
          <a:xfrm>
            <a:off x="237506" y="3226129"/>
            <a:ext cx="2743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chemeClr val="dk1"/>
                </a:solidFill>
                <a:latin typeface="Avenir"/>
                <a:ea typeface="Avenir"/>
                <a:cs typeface="Avenir"/>
                <a:sym typeface="Avenir"/>
              </a:rPr>
              <a:t>Adaboosted Naive Bayes Results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Unweighted</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rPr b="1" lang="tr-TR" sz="1800">
                <a:solidFill>
                  <a:schemeClr val="dk1"/>
                </a:solidFill>
                <a:latin typeface="Avenir"/>
                <a:ea typeface="Avenir"/>
                <a:cs typeface="Avenir"/>
                <a:sym typeface="Avenir"/>
              </a:rPr>
              <a:t>(Undersampled)</a:t>
            </a:r>
            <a:endParaRPr b="1" sz="1800">
              <a:solidFill>
                <a:schemeClr val="dk1"/>
              </a:solidFill>
              <a:latin typeface="Avenir"/>
              <a:ea typeface="Avenir"/>
              <a:cs typeface="Avenir"/>
              <a:sym typeface="Avenir"/>
            </a:endParaRPr>
          </a:p>
        </p:txBody>
      </p:sp>
      <p:pic>
        <p:nvPicPr>
          <p:cNvPr id="1943" name="Google Shape;1943;p94"/>
          <p:cNvPicPr preferRelativeResize="0"/>
          <p:nvPr/>
        </p:nvPicPr>
        <p:blipFill>
          <a:blip r:embed="rId6">
            <a:alphaModFix/>
          </a:blip>
          <a:stretch>
            <a:fillRect/>
          </a:stretch>
        </p:blipFill>
        <p:spPr>
          <a:xfrm>
            <a:off x="1832825" y="48600"/>
            <a:ext cx="7038801" cy="2754550"/>
          </a:xfrm>
          <a:prstGeom prst="rect">
            <a:avLst/>
          </a:prstGeom>
          <a:noFill/>
          <a:ln>
            <a:noFill/>
          </a:ln>
        </p:spPr>
      </p:pic>
      <p:pic>
        <p:nvPicPr>
          <p:cNvPr id="1944" name="Google Shape;1944;p94"/>
          <p:cNvPicPr preferRelativeResize="0"/>
          <p:nvPr/>
        </p:nvPicPr>
        <p:blipFill>
          <a:blip r:embed="rId7">
            <a:alphaModFix/>
          </a:blip>
          <a:stretch>
            <a:fillRect/>
          </a:stretch>
        </p:blipFill>
        <p:spPr>
          <a:xfrm>
            <a:off x="5590650" y="1303500"/>
            <a:ext cx="6656475" cy="2680376"/>
          </a:xfrm>
          <a:prstGeom prst="rect">
            <a:avLst/>
          </a:prstGeom>
          <a:noFill/>
          <a:ln>
            <a:noFill/>
          </a:ln>
        </p:spPr>
      </p:pic>
      <p:pic>
        <p:nvPicPr>
          <p:cNvPr id="1945" name="Google Shape;1945;p94"/>
          <p:cNvPicPr preferRelativeResize="0"/>
          <p:nvPr/>
        </p:nvPicPr>
        <p:blipFill>
          <a:blip r:embed="rId8">
            <a:alphaModFix/>
          </a:blip>
          <a:stretch>
            <a:fillRect/>
          </a:stretch>
        </p:blipFill>
        <p:spPr>
          <a:xfrm>
            <a:off x="5251225" y="3983876"/>
            <a:ext cx="7394727" cy="2893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pic>
        <p:nvPicPr>
          <p:cNvPr descr="nakit, para, para taşıma, para birimi içeren bir resim&#10;&#10;Açıklama otomatik olarak oluşturuldu" id="1950" name="Google Shape;1950;p95"/>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951" name="Google Shape;1951;p95"/>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52" name="Google Shape;1952;p95"/>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953" name="Google Shape;1953;p95"/>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954" name="Google Shape;1954;p95"/>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955" name="Google Shape;1955;p95"/>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956" name="Google Shape;1956;p95"/>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957" name="Google Shape;1957;p95"/>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958" name="Google Shape;1958;p95"/>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959" name="Google Shape;1959;p95"/>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960" name="Google Shape;1960;p95"/>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961" name="Google Shape;1961;p95"/>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962" name="Google Shape;1962;p95"/>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963" name="Google Shape;1963;p95"/>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964" name="Google Shape;1964;p95"/>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965" name="Google Shape;1965;p95"/>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1966" name="Google Shape;1966;p95"/>
          <p:cNvSpPr txBox="1"/>
          <p:nvPr/>
        </p:nvSpPr>
        <p:spPr>
          <a:xfrm>
            <a:off x="4315650" y="895700"/>
            <a:ext cx="5211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3600">
                <a:solidFill>
                  <a:schemeClr val="dk1"/>
                </a:solidFill>
                <a:latin typeface="Avenir"/>
                <a:ea typeface="Avenir"/>
                <a:cs typeface="Avenir"/>
                <a:sym typeface="Avenir"/>
              </a:rPr>
              <a:t>Voting Classifier</a:t>
            </a:r>
            <a:endParaRPr b="1" sz="3600">
              <a:solidFill>
                <a:schemeClr val="dk1"/>
              </a:solidFill>
              <a:latin typeface="Avenir"/>
              <a:ea typeface="Avenir"/>
              <a:cs typeface="Avenir"/>
              <a:sym typeface="Avenir"/>
            </a:endParaRPr>
          </a:p>
        </p:txBody>
      </p:sp>
      <p:sp>
        <p:nvSpPr>
          <p:cNvPr id="1967" name="Google Shape;1967;p95"/>
          <p:cNvSpPr txBox="1"/>
          <p:nvPr/>
        </p:nvSpPr>
        <p:spPr>
          <a:xfrm>
            <a:off x="4462325" y="2171075"/>
            <a:ext cx="6378600" cy="32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tr-TR" sz="1800">
                <a:solidFill>
                  <a:schemeClr val="dk1"/>
                </a:solidFill>
              </a:rPr>
              <a:t>The Voting Classifier enhances predictive accuracy by combining predictions from multiple models using an ensemble method. It employs </a:t>
            </a:r>
            <a:r>
              <a:rPr b="1" lang="tr-TR" sz="1800">
                <a:solidFill>
                  <a:schemeClr val="dk1"/>
                </a:solidFill>
              </a:rPr>
              <a:t>soft voting</a:t>
            </a:r>
            <a:r>
              <a:rPr lang="tr-TR" sz="1800">
                <a:solidFill>
                  <a:schemeClr val="dk1"/>
                </a:solidFill>
              </a:rPr>
              <a:t>, where models contribute weighted probabilistic predictions, and can also use </a:t>
            </a:r>
            <a:r>
              <a:rPr b="1" lang="tr-TR" sz="1800">
                <a:solidFill>
                  <a:schemeClr val="dk1"/>
                </a:solidFill>
              </a:rPr>
              <a:t>hard voting</a:t>
            </a:r>
            <a:r>
              <a:rPr lang="tr-TR" sz="1800">
                <a:solidFill>
                  <a:schemeClr val="dk1"/>
                </a:solidFill>
              </a:rPr>
              <a:t>, based on majority decisions. In case of a tie, the decision defaults to the first model. This approach improves decision-making, especially for imbalanced or complex datasets.</a:t>
            </a:r>
            <a:endParaRPr sz="1800">
              <a:solidFill>
                <a:schemeClr val="dk1"/>
              </a:solidFill>
            </a:endParaRPr>
          </a:p>
          <a:p>
            <a:pPr indent="0" lvl="0" marL="0" rtl="0" algn="l">
              <a:spcBef>
                <a:spcPts val="120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pic>
        <p:nvPicPr>
          <p:cNvPr descr="nakit, para, para taşıma, para birimi içeren bir resim&#10;&#10;Açıklama otomatik olarak oluşturuldu" id="1972" name="Google Shape;1972;p96"/>
          <p:cNvPicPr preferRelativeResize="0"/>
          <p:nvPr>
            <p:ph idx="1" type="body"/>
          </p:nvPr>
        </p:nvPicPr>
        <p:blipFill rotWithShape="1">
          <a:blip r:embed="rId3">
            <a:alphaModFix/>
          </a:blip>
          <a:srcRect b="0" l="0" r="0" t="0"/>
          <a:stretch/>
        </p:blipFill>
        <p:spPr>
          <a:xfrm>
            <a:off x="-148285" y="4708839"/>
            <a:ext cx="1867200" cy="1245000"/>
          </a:xfrm>
          <a:prstGeom prst="rect">
            <a:avLst/>
          </a:prstGeom>
          <a:noFill/>
          <a:ln>
            <a:noFill/>
          </a:ln>
        </p:spPr>
      </p:pic>
      <p:pic>
        <p:nvPicPr>
          <p:cNvPr descr="nakit, para, para taşıma, para birimi içeren bir resim&#10;&#10;Açıklama otomatik olarak oluşturuldu" id="1973" name="Google Shape;1973;p96"/>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74" name="Google Shape;1974;p96"/>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975" name="Google Shape;1975;p96"/>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1976" name="Google Shape;1976;p96"/>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1977" name="Google Shape;1977;p96"/>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1978" name="Google Shape;1978;p96"/>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1979" name="Google Shape;1979;p96"/>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1980" name="Google Shape;1980;p96"/>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1981" name="Google Shape;1981;p96"/>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1982" name="Google Shape;1982;p96"/>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1983" name="Google Shape;1983;p96"/>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1984" name="Google Shape;1984;p96"/>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1985" name="Google Shape;1985;p96"/>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1986" name="Google Shape;1986;p96"/>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1987" name="Google Shape;1987;p96"/>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pic>
        <p:nvPicPr>
          <p:cNvPr id="1988" name="Google Shape;1988;p96"/>
          <p:cNvPicPr preferRelativeResize="0"/>
          <p:nvPr/>
        </p:nvPicPr>
        <p:blipFill>
          <a:blip r:embed="rId6">
            <a:alphaModFix/>
          </a:blip>
          <a:stretch>
            <a:fillRect/>
          </a:stretch>
        </p:blipFill>
        <p:spPr>
          <a:xfrm>
            <a:off x="2544506" y="152400"/>
            <a:ext cx="4710254" cy="2018681"/>
          </a:xfrm>
          <a:prstGeom prst="rect">
            <a:avLst/>
          </a:prstGeom>
          <a:noFill/>
          <a:ln>
            <a:noFill/>
          </a:ln>
        </p:spPr>
      </p:pic>
      <p:pic>
        <p:nvPicPr>
          <p:cNvPr id="1989" name="Google Shape;1989;p96"/>
          <p:cNvPicPr preferRelativeResize="0"/>
          <p:nvPr/>
        </p:nvPicPr>
        <p:blipFill>
          <a:blip r:embed="rId7">
            <a:alphaModFix/>
          </a:blip>
          <a:stretch>
            <a:fillRect/>
          </a:stretch>
        </p:blipFill>
        <p:spPr>
          <a:xfrm>
            <a:off x="132275" y="4117000"/>
            <a:ext cx="6171526" cy="2644950"/>
          </a:xfrm>
          <a:prstGeom prst="rect">
            <a:avLst/>
          </a:prstGeom>
          <a:noFill/>
          <a:ln>
            <a:noFill/>
          </a:ln>
        </p:spPr>
      </p:pic>
      <p:pic>
        <p:nvPicPr>
          <p:cNvPr id="1990" name="Google Shape;1990;p96"/>
          <p:cNvPicPr preferRelativeResize="0"/>
          <p:nvPr/>
        </p:nvPicPr>
        <p:blipFill>
          <a:blip r:embed="rId8">
            <a:alphaModFix/>
          </a:blip>
          <a:stretch>
            <a:fillRect/>
          </a:stretch>
        </p:blipFill>
        <p:spPr>
          <a:xfrm>
            <a:off x="4052111" y="2323480"/>
            <a:ext cx="6402666" cy="2743999"/>
          </a:xfrm>
          <a:prstGeom prst="rect">
            <a:avLst/>
          </a:prstGeom>
          <a:noFill/>
          <a:ln>
            <a:noFill/>
          </a:ln>
        </p:spPr>
      </p:pic>
      <p:sp>
        <p:nvSpPr>
          <p:cNvPr id="1991" name="Google Shape;1991;p96"/>
          <p:cNvSpPr txBox="1"/>
          <p:nvPr/>
        </p:nvSpPr>
        <p:spPr>
          <a:xfrm>
            <a:off x="203500" y="2973100"/>
            <a:ext cx="34596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200">
                <a:solidFill>
                  <a:schemeClr val="dk1"/>
                </a:solidFill>
                <a:latin typeface="Avenir"/>
                <a:ea typeface="Avenir"/>
                <a:cs typeface="Avenir"/>
                <a:sym typeface="Avenir"/>
              </a:rPr>
              <a:t>Voting with the best models with undersampled data</a:t>
            </a:r>
            <a:endParaRPr sz="2200">
              <a:solidFill>
                <a:schemeClr val="dk1"/>
              </a:solidFill>
              <a:latin typeface="Avenir"/>
              <a:ea typeface="Avenir"/>
              <a:cs typeface="Avenir"/>
              <a:sym typeface="Aveni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pic>
        <p:nvPicPr>
          <p:cNvPr descr="nakit, para, para taşıma, para birimi içeren bir resim&#10;&#10;Açıklama otomatik olarak oluşturuldu" id="1996" name="Google Shape;1996;p97"/>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1997" name="Google Shape;1997;p97"/>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1998" name="Google Shape;1998;p97"/>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1999" name="Google Shape;1999;p97"/>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2000" name="Google Shape;2000;p97"/>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2001" name="Google Shape;2001;p97"/>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2002" name="Google Shape;2002;p97"/>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2003" name="Google Shape;2003;p97"/>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2004" name="Google Shape;2004;p97"/>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2005" name="Google Shape;2005;p97"/>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2006" name="Google Shape;2006;p97"/>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2007" name="Google Shape;2007;p97"/>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2008" name="Google Shape;2008;p97"/>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2009" name="Google Shape;2009;p97"/>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2010" name="Google Shape;2010;p97"/>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2011" name="Google Shape;2011;p97"/>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2012" name="Google Shape;2012;p97"/>
          <p:cNvSpPr txBox="1"/>
          <p:nvPr/>
        </p:nvSpPr>
        <p:spPr>
          <a:xfrm>
            <a:off x="4057402" y="286986"/>
            <a:ext cx="408907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4000">
                <a:solidFill>
                  <a:schemeClr val="dk1"/>
                </a:solidFill>
                <a:latin typeface="Avenir"/>
                <a:ea typeface="Avenir"/>
                <a:cs typeface="Avenir"/>
                <a:sym typeface="Avenir"/>
              </a:rPr>
              <a:t>CONCLUSION</a:t>
            </a:r>
            <a:endParaRPr/>
          </a:p>
        </p:txBody>
      </p:sp>
      <p:sp>
        <p:nvSpPr>
          <p:cNvPr id="2013" name="Google Shape;2013;p97"/>
          <p:cNvSpPr txBox="1"/>
          <p:nvPr/>
        </p:nvSpPr>
        <p:spPr>
          <a:xfrm>
            <a:off x="3295402" y="999506"/>
            <a:ext cx="7621979"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Avenir"/>
                <a:ea typeface="Avenir"/>
                <a:cs typeface="Avenir"/>
                <a:sym typeface="Avenir"/>
              </a:rPr>
              <a:t>In this study, several machine learning algorithms were applied to address the classification problem, yielding varying outcomes. The initial test showed that precision was lower due to the number of data instances, but as the gap between classes narrowed with undersampling of test set, the F1 score improved. However, the accuracy decreased when the biased model, trained on the original dataset, was tested, as the test data ratio shifted. This drop in accuracy was mitigated in models where class imbalance was addressed through oversampling, undersampling, or weight assignment, with some even showing an increase.</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tr-TR" sz="1800">
                <a:solidFill>
                  <a:schemeClr val="dk1"/>
                </a:solidFill>
                <a:latin typeface="Avenir"/>
                <a:ea typeface="Avenir"/>
                <a:cs typeface="Avenir"/>
                <a:sym typeface="Avenir"/>
              </a:rPr>
              <a:t>Ensemble methods showed more promising results, enhancing both accuracy and robustness. These findings underscore the importance of addressing class imbalance and suggest that ensemble methods are more effective than traditional strategies for this classification problem.</a:t>
            </a:r>
            <a:endParaRPr sz="18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type="title"/>
          </p:nvPr>
        </p:nvSpPr>
        <p:spPr>
          <a:xfrm>
            <a:off x="2826204" y="299133"/>
            <a:ext cx="6508749" cy="7840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venir"/>
              <a:buNone/>
            </a:pPr>
            <a:r>
              <a:rPr lang="tr-TR"/>
              <a:t>Handling Class Imbalance Problem</a:t>
            </a:r>
            <a:endParaRPr/>
          </a:p>
        </p:txBody>
      </p:sp>
      <p:pic>
        <p:nvPicPr>
          <p:cNvPr descr="nakit, para, para taşıma, para birimi içeren bir resim&#10;&#10;Açıklama otomatik olarak oluşturuldu" id="292" name="Google Shape;292;p21"/>
          <p:cNvPicPr preferRelativeResize="0"/>
          <p:nvPr>
            <p:ph idx="1" type="body"/>
          </p:nvPr>
        </p:nvPicPr>
        <p:blipFill rotWithShape="1">
          <a:blip r:embed="rId3">
            <a:alphaModFix/>
          </a:blip>
          <a:srcRect b="0" l="0" r="0" t="0"/>
          <a:stretch/>
        </p:blipFill>
        <p:spPr>
          <a:xfrm>
            <a:off x="-148285" y="4708839"/>
            <a:ext cx="1867296" cy="1244864"/>
          </a:xfrm>
          <a:prstGeom prst="rect">
            <a:avLst/>
          </a:prstGeom>
          <a:noFill/>
          <a:ln>
            <a:noFill/>
          </a:ln>
        </p:spPr>
      </p:pic>
      <p:pic>
        <p:nvPicPr>
          <p:cNvPr descr="nakit, para, para taşıma, para birimi içeren bir resim&#10;&#10;Açıklama otomatik olarak oluşturuldu" id="293" name="Google Shape;293;p21"/>
          <p:cNvPicPr preferRelativeResize="0"/>
          <p:nvPr/>
        </p:nvPicPr>
        <p:blipFill rotWithShape="1">
          <a:blip r:embed="rId3">
            <a:alphaModFix/>
          </a:blip>
          <a:srcRect b="0" l="0" r="0" t="0"/>
          <a:stretch/>
        </p:blipFill>
        <p:spPr>
          <a:xfrm>
            <a:off x="789115" y="4458790"/>
            <a:ext cx="1867296" cy="1244864"/>
          </a:xfrm>
          <a:prstGeom prst="rect">
            <a:avLst/>
          </a:prstGeom>
          <a:noFill/>
          <a:ln>
            <a:noFill/>
          </a:ln>
        </p:spPr>
      </p:pic>
      <p:pic>
        <p:nvPicPr>
          <p:cNvPr descr="nakit, para, para taşıma, para birimi içeren bir resim&#10;&#10;Açıklama otomatik olarak oluşturuldu" id="294" name="Google Shape;294;p21"/>
          <p:cNvPicPr preferRelativeResize="0"/>
          <p:nvPr/>
        </p:nvPicPr>
        <p:blipFill rotWithShape="1">
          <a:blip r:embed="rId3">
            <a:alphaModFix/>
          </a:blip>
          <a:srcRect b="0" l="0" r="0" t="0"/>
          <a:stretch/>
        </p:blipFill>
        <p:spPr>
          <a:xfrm>
            <a:off x="-257876" y="4219832"/>
            <a:ext cx="1867296" cy="1244864"/>
          </a:xfrm>
          <a:prstGeom prst="rect">
            <a:avLst/>
          </a:prstGeom>
          <a:noFill/>
          <a:ln>
            <a:noFill/>
          </a:ln>
        </p:spPr>
      </p:pic>
      <p:pic>
        <p:nvPicPr>
          <p:cNvPr descr="nakit, para, para taşıma, para birimi içeren bir resim&#10;&#10;Açıklama otomatik olarak oluşturuldu" id="295" name="Google Shape;295;p21"/>
          <p:cNvPicPr preferRelativeResize="0"/>
          <p:nvPr/>
        </p:nvPicPr>
        <p:blipFill rotWithShape="1">
          <a:blip r:embed="rId3">
            <a:alphaModFix/>
          </a:blip>
          <a:srcRect b="0" l="0" r="0" t="0"/>
          <a:stretch/>
        </p:blipFill>
        <p:spPr>
          <a:xfrm>
            <a:off x="2102221" y="4660361"/>
            <a:ext cx="1867296" cy="1244864"/>
          </a:xfrm>
          <a:prstGeom prst="rect">
            <a:avLst/>
          </a:prstGeom>
          <a:noFill/>
          <a:ln>
            <a:noFill/>
          </a:ln>
        </p:spPr>
      </p:pic>
      <p:pic>
        <p:nvPicPr>
          <p:cNvPr descr="nakit, para, para taşıma, para birimi içeren bir resim&#10;&#10;Açıklama otomatik olarak oluşturuldu" id="296" name="Google Shape;296;p21"/>
          <p:cNvPicPr preferRelativeResize="0"/>
          <p:nvPr/>
        </p:nvPicPr>
        <p:blipFill rotWithShape="1">
          <a:blip r:embed="rId3">
            <a:alphaModFix/>
          </a:blip>
          <a:srcRect b="0" l="0" r="0" t="0"/>
          <a:stretch/>
        </p:blipFill>
        <p:spPr>
          <a:xfrm>
            <a:off x="1423229" y="5044013"/>
            <a:ext cx="1867296" cy="1244864"/>
          </a:xfrm>
          <a:prstGeom prst="rect">
            <a:avLst/>
          </a:prstGeom>
          <a:noFill/>
          <a:ln>
            <a:noFill/>
          </a:ln>
        </p:spPr>
      </p:pic>
      <p:pic>
        <p:nvPicPr>
          <p:cNvPr descr="insan yüzü, metin, nakit, para içeren bir resim" id="297" name="Google Shape;297;p21"/>
          <p:cNvPicPr preferRelativeResize="0"/>
          <p:nvPr/>
        </p:nvPicPr>
        <p:blipFill rotWithShape="1">
          <a:blip r:embed="rId4">
            <a:alphaModFix/>
          </a:blip>
          <a:srcRect b="0" l="0" r="0" t="0"/>
          <a:stretch/>
        </p:blipFill>
        <p:spPr>
          <a:xfrm>
            <a:off x="1609420" y="5131946"/>
            <a:ext cx="2442691" cy="1616487"/>
          </a:xfrm>
          <a:prstGeom prst="rect">
            <a:avLst/>
          </a:prstGeom>
          <a:noFill/>
          <a:ln>
            <a:noFill/>
          </a:ln>
        </p:spPr>
      </p:pic>
      <p:pic>
        <p:nvPicPr>
          <p:cNvPr descr="insan yüzü, metin, nakit, para içeren bir resim" id="298" name="Google Shape;298;p21"/>
          <p:cNvPicPr preferRelativeResize="0"/>
          <p:nvPr/>
        </p:nvPicPr>
        <p:blipFill rotWithShape="1">
          <a:blip r:embed="rId4">
            <a:alphaModFix/>
          </a:blip>
          <a:srcRect b="0" l="0" r="0" t="0"/>
          <a:stretch/>
        </p:blipFill>
        <p:spPr>
          <a:xfrm>
            <a:off x="2703293" y="5219879"/>
            <a:ext cx="2442691" cy="1616487"/>
          </a:xfrm>
          <a:prstGeom prst="rect">
            <a:avLst/>
          </a:prstGeom>
          <a:noFill/>
          <a:ln>
            <a:noFill/>
          </a:ln>
        </p:spPr>
      </p:pic>
      <p:pic>
        <p:nvPicPr>
          <p:cNvPr descr="daire içeren bir resim&#10;&#10;Açıklama otomatik olarak oluşturuldu" id="299" name="Google Shape;299;p21"/>
          <p:cNvPicPr preferRelativeResize="0"/>
          <p:nvPr/>
        </p:nvPicPr>
        <p:blipFill rotWithShape="1">
          <a:blip r:embed="rId5">
            <a:alphaModFix/>
          </a:blip>
          <a:srcRect b="0" l="0" r="0" t="0"/>
          <a:stretch/>
        </p:blipFill>
        <p:spPr>
          <a:xfrm>
            <a:off x="-250308" y="-183336"/>
            <a:ext cx="2404936" cy="1711022"/>
          </a:xfrm>
          <a:prstGeom prst="rect">
            <a:avLst/>
          </a:prstGeom>
          <a:noFill/>
          <a:ln>
            <a:noFill/>
          </a:ln>
        </p:spPr>
      </p:pic>
      <p:pic>
        <p:nvPicPr>
          <p:cNvPr descr="insan yüzü, metin, nakit, para içeren bir resim" id="300" name="Google Shape;300;p21"/>
          <p:cNvPicPr preferRelativeResize="0"/>
          <p:nvPr/>
        </p:nvPicPr>
        <p:blipFill rotWithShape="1">
          <a:blip r:embed="rId4">
            <a:alphaModFix/>
          </a:blip>
          <a:srcRect b="0" l="0" r="0" t="0"/>
          <a:stretch/>
        </p:blipFill>
        <p:spPr>
          <a:xfrm>
            <a:off x="-72125" y="5221886"/>
            <a:ext cx="2442691" cy="1616487"/>
          </a:xfrm>
          <a:prstGeom prst="rect">
            <a:avLst/>
          </a:prstGeom>
          <a:noFill/>
          <a:ln>
            <a:noFill/>
          </a:ln>
        </p:spPr>
      </p:pic>
      <p:pic>
        <p:nvPicPr>
          <p:cNvPr descr="insan yüzü, metin, nakit, para içeren bir resim" id="301" name="Google Shape;301;p21"/>
          <p:cNvPicPr preferRelativeResize="0"/>
          <p:nvPr/>
        </p:nvPicPr>
        <p:blipFill rotWithShape="1">
          <a:blip r:embed="rId4">
            <a:alphaModFix/>
          </a:blip>
          <a:srcRect b="0" l="0" r="0" t="0"/>
          <a:stretch/>
        </p:blipFill>
        <p:spPr>
          <a:xfrm>
            <a:off x="601262" y="5145460"/>
            <a:ext cx="2442691" cy="1616487"/>
          </a:xfrm>
          <a:prstGeom prst="rect">
            <a:avLst/>
          </a:prstGeom>
          <a:noFill/>
          <a:ln>
            <a:noFill/>
          </a:ln>
        </p:spPr>
      </p:pic>
      <p:pic>
        <p:nvPicPr>
          <p:cNvPr descr="daire içeren bir resim&#10;&#10;Açıklama otomatik olarak oluşturuldu" id="302" name="Google Shape;302;p21"/>
          <p:cNvPicPr preferRelativeResize="0"/>
          <p:nvPr/>
        </p:nvPicPr>
        <p:blipFill rotWithShape="1">
          <a:blip r:embed="rId5">
            <a:alphaModFix/>
          </a:blip>
          <a:srcRect b="0" l="0" r="0" t="0"/>
          <a:stretch/>
        </p:blipFill>
        <p:spPr>
          <a:xfrm>
            <a:off x="-148285" y="460059"/>
            <a:ext cx="2404936" cy="1711022"/>
          </a:xfrm>
          <a:prstGeom prst="rect">
            <a:avLst/>
          </a:prstGeom>
          <a:noFill/>
          <a:ln>
            <a:noFill/>
          </a:ln>
        </p:spPr>
      </p:pic>
      <p:pic>
        <p:nvPicPr>
          <p:cNvPr descr="daire içeren bir resim&#10;&#10;Açıklama otomatik olarak oluşturuldu" id="303" name="Google Shape;303;p21"/>
          <p:cNvPicPr preferRelativeResize="0"/>
          <p:nvPr/>
        </p:nvPicPr>
        <p:blipFill rotWithShape="1">
          <a:blip r:embed="rId5">
            <a:alphaModFix/>
          </a:blip>
          <a:srcRect b="0" l="0" r="0" t="0"/>
          <a:stretch/>
        </p:blipFill>
        <p:spPr>
          <a:xfrm>
            <a:off x="-148285" y="997581"/>
            <a:ext cx="2404936" cy="1711022"/>
          </a:xfrm>
          <a:prstGeom prst="rect">
            <a:avLst/>
          </a:prstGeom>
          <a:noFill/>
          <a:ln>
            <a:noFill/>
          </a:ln>
        </p:spPr>
      </p:pic>
      <p:pic>
        <p:nvPicPr>
          <p:cNvPr descr="daire içeren bir resim&#10;&#10;Açıklama otomatik olarak oluşturuldu" id="304" name="Google Shape;304;p21"/>
          <p:cNvPicPr preferRelativeResize="0"/>
          <p:nvPr/>
        </p:nvPicPr>
        <p:blipFill rotWithShape="1">
          <a:blip r:embed="rId5">
            <a:alphaModFix/>
          </a:blip>
          <a:srcRect b="0" l="0" r="0" t="0"/>
          <a:stretch/>
        </p:blipFill>
        <p:spPr>
          <a:xfrm>
            <a:off x="-12830" y="1510688"/>
            <a:ext cx="2404936" cy="1711022"/>
          </a:xfrm>
          <a:prstGeom prst="rect">
            <a:avLst/>
          </a:prstGeom>
          <a:noFill/>
          <a:ln>
            <a:noFill/>
          </a:ln>
        </p:spPr>
      </p:pic>
      <p:pic>
        <p:nvPicPr>
          <p:cNvPr descr="daire içeren bir resim&#10;&#10;Açıklama otomatik olarak oluşturuldu" id="305" name="Google Shape;305;p21"/>
          <p:cNvPicPr preferRelativeResize="0"/>
          <p:nvPr/>
        </p:nvPicPr>
        <p:blipFill rotWithShape="1">
          <a:blip r:embed="rId5">
            <a:alphaModFix/>
          </a:blip>
          <a:srcRect b="0" l="0" r="0" t="0"/>
          <a:stretch/>
        </p:blipFill>
        <p:spPr>
          <a:xfrm rot="2220000">
            <a:off x="10308531" y="-395452"/>
            <a:ext cx="2404936" cy="1711022"/>
          </a:xfrm>
          <a:prstGeom prst="rect">
            <a:avLst/>
          </a:prstGeom>
          <a:noFill/>
          <a:ln>
            <a:noFill/>
          </a:ln>
        </p:spPr>
      </p:pic>
      <p:pic>
        <p:nvPicPr>
          <p:cNvPr descr="daire içeren bir resim&#10;&#10;Açıklama otomatik olarak oluşturuldu" id="306" name="Google Shape;306;p21"/>
          <p:cNvPicPr preferRelativeResize="0"/>
          <p:nvPr/>
        </p:nvPicPr>
        <p:blipFill rotWithShape="1">
          <a:blip r:embed="rId5">
            <a:alphaModFix/>
          </a:blip>
          <a:srcRect b="0" l="0" r="0" t="0"/>
          <a:stretch/>
        </p:blipFill>
        <p:spPr>
          <a:xfrm rot="2220000">
            <a:off x="10410554" y="-91336"/>
            <a:ext cx="2404936" cy="1711022"/>
          </a:xfrm>
          <a:prstGeom prst="rect">
            <a:avLst/>
          </a:prstGeom>
          <a:noFill/>
          <a:ln>
            <a:noFill/>
          </a:ln>
        </p:spPr>
      </p:pic>
      <p:pic>
        <p:nvPicPr>
          <p:cNvPr descr="daire içeren bir resim&#10;&#10;Açıklama otomatik olarak oluşturuldu" id="307" name="Google Shape;307;p21"/>
          <p:cNvPicPr preferRelativeResize="0"/>
          <p:nvPr/>
        </p:nvPicPr>
        <p:blipFill rotWithShape="1">
          <a:blip r:embed="rId5">
            <a:alphaModFix/>
          </a:blip>
          <a:srcRect b="0" l="0" r="0" t="0"/>
          <a:stretch/>
        </p:blipFill>
        <p:spPr>
          <a:xfrm rot="2220000">
            <a:off x="9487811" y="-328777"/>
            <a:ext cx="2404936" cy="1711022"/>
          </a:xfrm>
          <a:prstGeom prst="rect">
            <a:avLst/>
          </a:prstGeom>
          <a:noFill/>
          <a:ln>
            <a:noFill/>
          </a:ln>
        </p:spPr>
      </p:pic>
      <p:sp>
        <p:nvSpPr>
          <p:cNvPr id="308" name="Google Shape;308;p21"/>
          <p:cNvSpPr txBox="1"/>
          <p:nvPr/>
        </p:nvSpPr>
        <p:spPr>
          <a:xfrm>
            <a:off x="4193475" y="1508331"/>
            <a:ext cx="741795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Avenir"/>
                <a:ea typeface="Avenir"/>
                <a:cs typeface="Avenir"/>
                <a:sym typeface="Avenir"/>
              </a:rPr>
              <a:t>Number of instances with 0 in target feature overweight number of instances with 1. This will lead to biased models, so we applied some oversampling and undersampling methods.</a:t>
            </a: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0" lvl="0" marL="0" marR="0" rtl="0" algn="l">
              <a:spcBef>
                <a:spcPts val="0"/>
              </a:spcBef>
              <a:spcAft>
                <a:spcPts val="0"/>
              </a:spcAft>
              <a:buNone/>
            </a:pPr>
            <a:r>
              <a:t/>
            </a:r>
            <a:endParaRPr sz="1600">
              <a:solidFill>
                <a:schemeClr val="dk1"/>
              </a:solidFill>
              <a:latin typeface="Avenir"/>
              <a:ea typeface="Avenir"/>
              <a:cs typeface="Avenir"/>
              <a:sym typeface="Avenir"/>
            </a:endParaRPr>
          </a:p>
          <a:p>
            <a:pPr indent="-342900" lvl="0" marL="342900" marR="0" rtl="0" algn="l">
              <a:spcBef>
                <a:spcPts val="0"/>
              </a:spcBef>
              <a:spcAft>
                <a:spcPts val="0"/>
              </a:spcAft>
              <a:buClr>
                <a:schemeClr val="dk1"/>
              </a:buClr>
              <a:buSzPts val="1600"/>
              <a:buFont typeface="Avenir"/>
              <a:buAutoNum type="arabicPeriod"/>
            </a:pPr>
            <a:r>
              <a:rPr b="1" lang="tr-TR" sz="1600">
                <a:solidFill>
                  <a:schemeClr val="dk1"/>
                </a:solidFill>
                <a:latin typeface="Avenir"/>
                <a:ea typeface="Avenir"/>
                <a:cs typeface="Avenir"/>
                <a:sym typeface="Avenir"/>
              </a:rPr>
              <a:t>ADASYN (Adaptive Synthetic Sampling)</a:t>
            </a:r>
            <a:endParaRPr/>
          </a:p>
          <a:p>
            <a:pPr indent="-342900" lvl="0" marL="342900" marR="0" rtl="0" algn="l">
              <a:spcBef>
                <a:spcPts val="0"/>
              </a:spcBef>
              <a:spcAft>
                <a:spcPts val="0"/>
              </a:spcAft>
              <a:buClr>
                <a:schemeClr val="dk1"/>
              </a:buClr>
              <a:buSzPts val="1600"/>
              <a:buFont typeface="Avenir"/>
              <a:buAutoNum type="arabicPeriod"/>
            </a:pPr>
            <a:r>
              <a:rPr b="1" lang="tr-TR" sz="1600">
                <a:solidFill>
                  <a:schemeClr val="dk1"/>
                </a:solidFill>
                <a:latin typeface="Avenir"/>
                <a:ea typeface="Avenir"/>
                <a:cs typeface="Avenir"/>
                <a:sym typeface="Avenir"/>
              </a:rPr>
              <a:t>SMOTE (Synthetic Minority Oversampling Technique)</a:t>
            </a:r>
            <a:endParaRPr/>
          </a:p>
          <a:p>
            <a:pPr indent="-342900" lvl="0" marL="342900" marR="0" rtl="0" algn="l">
              <a:spcBef>
                <a:spcPts val="0"/>
              </a:spcBef>
              <a:spcAft>
                <a:spcPts val="0"/>
              </a:spcAft>
              <a:buClr>
                <a:schemeClr val="dk1"/>
              </a:buClr>
              <a:buSzPts val="1600"/>
              <a:buFont typeface="Avenir"/>
              <a:buAutoNum type="arabicPeriod"/>
            </a:pPr>
            <a:r>
              <a:rPr b="1" lang="tr-TR" sz="1600">
                <a:solidFill>
                  <a:schemeClr val="dk1"/>
                </a:solidFill>
                <a:latin typeface="Avenir"/>
                <a:ea typeface="Avenir"/>
                <a:cs typeface="Avenir"/>
                <a:sym typeface="Avenir"/>
              </a:rPr>
              <a:t>Cluster-based Undersampling</a:t>
            </a:r>
            <a:endParaRPr/>
          </a:p>
          <a:p>
            <a:pPr indent="-342900" lvl="0" marL="342900" marR="0" rtl="0" algn="l">
              <a:spcBef>
                <a:spcPts val="0"/>
              </a:spcBef>
              <a:spcAft>
                <a:spcPts val="0"/>
              </a:spcAft>
              <a:buClr>
                <a:schemeClr val="dk1"/>
              </a:buClr>
              <a:buSzPts val="1600"/>
              <a:buFont typeface="Avenir"/>
              <a:buAutoNum type="arabicPeriod"/>
            </a:pPr>
            <a:r>
              <a:rPr b="1" lang="tr-TR" sz="1600">
                <a:solidFill>
                  <a:schemeClr val="dk1"/>
                </a:solidFill>
                <a:latin typeface="Avenir"/>
                <a:ea typeface="Avenir"/>
                <a:cs typeface="Avenir"/>
                <a:sym typeface="Avenir"/>
              </a:rPr>
              <a:t>NearMiss Undersampling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